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355" r:id="rId2"/>
    <p:sldId id="567" r:id="rId3"/>
    <p:sldId id="568" r:id="rId4"/>
    <p:sldId id="569" r:id="rId5"/>
    <p:sldId id="754" r:id="rId6"/>
    <p:sldId id="756" r:id="rId7"/>
    <p:sldId id="757" r:id="rId8"/>
    <p:sldId id="758" r:id="rId9"/>
    <p:sldId id="759" r:id="rId10"/>
    <p:sldId id="760" r:id="rId11"/>
    <p:sldId id="761" r:id="rId12"/>
    <p:sldId id="784" r:id="rId13"/>
    <p:sldId id="762" r:id="rId14"/>
    <p:sldId id="755" r:id="rId15"/>
    <p:sldId id="724" r:id="rId16"/>
    <p:sldId id="725" r:id="rId17"/>
    <p:sldId id="726" r:id="rId18"/>
    <p:sldId id="727" r:id="rId19"/>
    <p:sldId id="729" r:id="rId20"/>
    <p:sldId id="728" r:id="rId21"/>
    <p:sldId id="730" r:id="rId22"/>
    <p:sldId id="731" r:id="rId23"/>
    <p:sldId id="732" r:id="rId24"/>
    <p:sldId id="733" r:id="rId25"/>
    <p:sldId id="734" r:id="rId26"/>
    <p:sldId id="735" r:id="rId27"/>
    <p:sldId id="785" r:id="rId28"/>
    <p:sldId id="736" r:id="rId29"/>
    <p:sldId id="737" r:id="rId30"/>
    <p:sldId id="738" r:id="rId31"/>
    <p:sldId id="739" r:id="rId32"/>
    <p:sldId id="740" r:id="rId33"/>
    <p:sldId id="786" r:id="rId34"/>
    <p:sldId id="753" r:id="rId35"/>
    <p:sldId id="742" r:id="rId36"/>
    <p:sldId id="743" r:id="rId37"/>
    <p:sldId id="744" r:id="rId38"/>
    <p:sldId id="745" r:id="rId39"/>
    <p:sldId id="531" r:id="rId40"/>
    <p:sldId id="539" r:id="rId41"/>
    <p:sldId id="540" r:id="rId42"/>
    <p:sldId id="541" r:id="rId43"/>
    <p:sldId id="741" r:id="rId44"/>
    <p:sldId id="750" r:id="rId45"/>
    <p:sldId id="751" r:id="rId46"/>
    <p:sldId id="752" r:id="rId4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2623" autoAdjust="0"/>
    <p:restoredTop sz="72517" autoAdjust="0"/>
  </p:normalViewPr>
  <p:slideViewPr>
    <p:cSldViewPr snapToGrid="0" snapToObjects="1">
      <p:cViewPr varScale="1">
        <p:scale>
          <a:sx n="67" d="100"/>
          <a:sy n="67" d="100"/>
        </p:scale>
        <p:origin x="-114" y="-276"/>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a:t>Kërkesa për kontroll dhe sekuestrim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Kërkesë zyrtare e NJN-së?</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dirty="0"/>
            <a:t>b.) Kërkesë joformale e NJN-së?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Nuk është kërkesë e NJN-së fare?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400" b="1" dirty="0"/>
            <a:t>NCB-të (Byrotë Kombëtare) të Interpol-it mund të përdoren për të kërkuar urgjentisht ruajtjen e të dhënave kompjuterike ose ruajtjen e të dhënave të trafikut ose ndonjë lloj mase në mënyrë që të merren ose të ruhen provat: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E vërtetë?</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E pavërtetë?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Varet nga kërkesa?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l"/>
          <a:r>
            <a:rPr lang="sq-AL" sz="2800" b="1" dirty="0"/>
            <a:t>Neni 35 i Konventës së "Budapestit" përcakton që Pika e Kontaktit 24/7 është: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E detyrueshme?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Jo e detyrueshme?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Varet nga vendi?</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57E43D0-77A2-40E7-A223-4169AD453B55}" type="doc">
      <dgm:prSet loTypeId="urn:microsoft.com/office/officeart/2005/8/layout/list1" loCatId="list" qsTypeId="urn:microsoft.com/office/officeart/2009/2/quickstyle/3d8" qsCatId="3D" csTypeId="urn:microsoft.com/office/officeart/2005/8/colors/accent1_3" csCatId="accent1" phldr="1"/>
      <dgm:spPr/>
      <dgm:t>
        <a:bodyPr/>
        <a:lstStyle/>
        <a:p>
          <a:endParaRPr lang="en-GB"/>
        </a:p>
      </dgm:t>
    </dgm:pt>
    <dgm:pt modelId="{2FE1F642-0C6E-4205-AD7C-67CA6BB38B0B}">
      <dgm:prSet phldrT="[Text]"/>
      <dgm:spPr/>
      <dgm:t>
        <a:bodyPr/>
        <a:lstStyle/>
        <a:p>
          <a:r>
            <a:rPr lang="sq-AL"/>
            <a:t>Kushtet ligjore</a:t>
          </a:r>
        </a:p>
      </dgm:t>
    </dgm:pt>
    <dgm:pt modelId="{1DA22640-6A6E-4CF2-854C-552A2E027ED3}" type="parTrans" cxnId="{813CF3A2-827E-42AB-AF3A-895D40B9EC9F}">
      <dgm:prSet/>
      <dgm:spPr/>
      <dgm:t>
        <a:bodyPr/>
        <a:lstStyle/>
        <a:p>
          <a:endParaRPr lang="en-GB"/>
        </a:p>
      </dgm:t>
    </dgm:pt>
    <dgm:pt modelId="{E6DB1B21-C57B-4916-B73C-871A506B4769}" type="sibTrans" cxnId="{813CF3A2-827E-42AB-AF3A-895D40B9EC9F}">
      <dgm:prSet/>
      <dgm:spPr/>
      <dgm:t>
        <a:bodyPr/>
        <a:lstStyle/>
        <a:p>
          <a:endParaRPr lang="en-GB"/>
        </a:p>
      </dgm:t>
    </dgm:pt>
    <dgm:pt modelId="{A9757093-6C05-4932-89BA-754F377470D6}">
      <dgm:prSet phldrT="[Text]"/>
      <dgm:spPr/>
      <dgm:t>
        <a:bodyPr/>
        <a:lstStyle/>
        <a:p>
          <a:r>
            <a:rPr lang="sq-AL"/>
            <a:t>Menaxhimi i procesit</a:t>
          </a:r>
        </a:p>
      </dgm:t>
    </dgm:pt>
    <dgm:pt modelId="{AA82A31F-EB8D-45C5-9FCB-72CC7A5D7A5D}" type="parTrans" cxnId="{908622A5-962F-48DA-8CD5-FCE9318C47A0}">
      <dgm:prSet/>
      <dgm:spPr/>
      <dgm:t>
        <a:bodyPr/>
        <a:lstStyle/>
        <a:p>
          <a:endParaRPr lang="en-GB"/>
        </a:p>
      </dgm:t>
    </dgm:pt>
    <dgm:pt modelId="{9CC1F5A4-14F0-4AE6-A9DA-8D8840D4B519}" type="sibTrans" cxnId="{908622A5-962F-48DA-8CD5-FCE9318C47A0}">
      <dgm:prSet/>
      <dgm:spPr/>
      <dgm:t>
        <a:bodyPr/>
        <a:lstStyle/>
        <a:p>
          <a:endParaRPr lang="en-GB"/>
        </a:p>
      </dgm:t>
    </dgm:pt>
    <dgm:pt modelId="{B5A269F8-80F8-4B90-872B-3BD2F341E378}">
      <dgm:prSet phldrT="[Text]"/>
      <dgm:spPr/>
      <dgm:t>
        <a:bodyPr/>
        <a:lstStyle/>
        <a:p>
          <a:r>
            <a:rPr lang="sq-AL"/>
            <a:t>Cilësia e kërkesave të NJN-së</a:t>
          </a:r>
        </a:p>
      </dgm:t>
    </dgm:pt>
    <dgm:pt modelId="{CA9EA41A-F321-40C4-9AC0-BB8CD35AD1B6}" type="parTrans" cxnId="{51099DD7-372A-4759-81F7-56A233F3CE0D}">
      <dgm:prSet/>
      <dgm:spPr/>
      <dgm:t>
        <a:bodyPr/>
        <a:lstStyle/>
        <a:p>
          <a:endParaRPr lang="en-GB"/>
        </a:p>
      </dgm:t>
    </dgm:pt>
    <dgm:pt modelId="{08D9D38B-D626-43DF-B851-6DCD4075095F}" type="sibTrans" cxnId="{51099DD7-372A-4759-81F7-56A233F3CE0D}">
      <dgm:prSet/>
      <dgm:spPr/>
      <dgm:t>
        <a:bodyPr/>
        <a:lstStyle/>
        <a:p>
          <a:endParaRPr lang="en-GB"/>
        </a:p>
      </dgm:t>
    </dgm:pt>
    <dgm:pt modelId="{A9CD66FB-28F4-49A6-8465-C6771ED434A4}">
      <dgm:prSet/>
      <dgm:spPr/>
      <dgm:t>
        <a:bodyPr/>
        <a:lstStyle/>
        <a:p>
          <a:endParaRPr lang="en-GB"/>
        </a:p>
      </dgm:t>
    </dgm:pt>
    <dgm:pt modelId="{86F730BD-753B-4A55-BE2A-6AC7FB7B8EE1}" type="parTrans" cxnId="{CCE26A8C-B2F0-4E8D-A319-54681EB96B5C}">
      <dgm:prSet/>
      <dgm:spPr/>
      <dgm:t>
        <a:bodyPr/>
        <a:lstStyle/>
        <a:p>
          <a:endParaRPr lang="en-GB"/>
        </a:p>
      </dgm:t>
    </dgm:pt>
    <dgm:pt modelId="{1AF4652A-83D5-4C64-AF68-492F6950747F}" type="sibTrans" cxnId="{CCE26A8C-B2F0-4E8D-A319-54681EB96B5C}">
      <dgm:prSet/>
      <dgm:spPr/>
      <dgm:t>
        <a:bodyPr/>
        <a:lstStyle/>
        <a:p>
          <a:endParaRPr lang="en-GB"/>
        </a:p>
      </dgm:t>
    </dgm:pt>
    <dgm:pt modelId="{A36F1668-8EA2-4053-B684-1F64D200D64B}">
      <dgm:prSet/>
      <dgm:spPr/>
      <dgm:t>
        <a:bodyPr/>
        <a:lstStyle/>
        <a:p>
          <a:r>
            <a:rPr lang="sq-AL"/>
            <a:t>Komunikimi efikas</a:t>
          </a:r>
        </a:p>
      </dgm:t>
    </dgm:pt>
    <dgm:pt modelId="{161FE5ED-D407-446B-B37F-FADD6823E4B0}" type="parTrans" cxnId="{F27D5945-BE87-4BF7-947E-AB733C5957E1}">
      <dgm:prSet/>
      <dgm:spPr/>
      <dgm:t>
        <a:bodyPr/>
        <a:lstStyle/>
        <a:p>
          <a:endParaRPr lang="en-GB"/>
        </a:p>
      </dgm:t>
    </dgm:pt>
    <dgm:pt modelId="{767065B1-C3CC-40EB-A5A0-6B41103CFBFC}" type="sibTrans" cxnId="{F27D5945-BE87-4BF7-947E-AB733C5957E1}">
      <dgm:prSet/>
      <dgm:spPr/>
      <dgm:t>
        <a:bodyPr/>
        <a:lstStyle/>
        <a:p>
          <a:endParaRPr lang="en-GB"/>
        </a:p>
      </dgm:t>
    </dgm:pt>
    <dgm:pt modelId="{0E95DF22-A220-417A-8C9D-61EF96E29E4C}" type="pres">
      <dgm:prSet presAssocID="{157E43D0-77A2-40E7-A223-4169AD453B55}" presName="linear" presStyleCnt="0">
        <dgm:presLayoutVars>
          <dgm:dir/>
          <dgm:animLvl val="lvl"/>
          <dgm:resizeHandles val="exact"/>
        </dgm:presLayoutVars>
      </dgm:prSet>
      <dgm:spPr/>
      <dgm:t>
        <a:bodyPr/>
        <a:lstStyle/>
        <a:p>
          <a:endParaRPr lang="en-US"/>
        </a:p>
      </dgm:t>
    </dgm:pt>
    <dgm:pt modelId="{30FC1E7B-009C-4ED1-A252-B310FD5BE7B9}" type="pres">
      <dgm:prSet presAssocID="{2FE1F642-0C6E-4205-AD7C-67CA6BB38B0B}" presName="parentLin" presStyleCnt="0"/>
      <dgm:spPr/>
    </dgm:pt>
    <dgm:pt modelId="{E8B3C32A-8C90-455D-B3EA-E2E9EADB9CC1}" type="pres">
      <dgm:prSet presAssocID="{2FE1F642-0C6E-4205-AD7C-67CA6BB38B0B}" presName="parentLeftMargin" presStyleLbl="node1" presStyleIdx="0" presStyleCnt="4"/>
      <dgm:spPr/>
      <dgm:t>
        <a:bodyPr/>
        <a:lstStyle/>
        <a:p>
          <a:endParaRPr lang="en-US"/>
        </a:p>
      </dgm:t>
    </dgm:pt>
    <dgm:pt modelId="{FCE64C5B-0EA0-43EA-B016-A5E951F352CB}" type="pres">
      <dgm:prSet presAssocID="{2FE1F642-0C6E-4205-AD7C-67CA6BB38B0B}" presName="parentText" presStyleLbl="node1" presStyleIdx="0" presStyleCnt="4">
        <dgm:presLayoutVars>
          <dgm:chMax val="0"/>
          <dgm:bulletEnabled val="1"/>
        </dgm:presLayoutVars>
      </dgm:prSet>
      <dgm:spPr/>
      <dgm:t>
        <a:bodyPr/>
        <a:lstStyle/>
        <a:p>
          <a:endParaRPr lang="en-US"/>
        </a:p>
      </dgm:t>
    </dgm:pt>
    <dgm:pt modelId="{B4F18CD2-E58D-40BF-AA2E-C2181B6E83B4}" type="pres">
      <dgm:prSet presAssocID="{2FE1F642-0C6E-4205-AD7C-67CA6BB38B0B}" presName="negativeSpace" presStyleCnt="0"/>
      <dgm:spPr/>
    </dgm:pt>
    <dgm:pt modelId="{D14E788B-A17F-4E39-A989-3D78E942E50A}" type="pres">
      <dgm:prSet presAssocID="{2FE1F642-0C6E-4205-AD7C-67CA6BB38B0B}" presName="childText" presStyleLbl="conFgAcc1" presStyleIdx="0" presStyleCnt="4">
        <dgm:presLayoutVars>
          <dgm:bulletEnabled val="1"/>
        </dgm:presLayoutVars>
      </dgm:prSet>
      <dgm:spPr/>
      <dgm:t>
        <a:bodyPr/>
        <a:lstStyle/>
        <a:p>
          <a:endParaRPr lang="en-US"/>
        </a:p>
      </dgm:t>
    </dgm:pt>
    <dgm:pt modelId="{C4F9C1BC-DBB2-4EAF-BE75-6798096B382A}" type="pres">
      <dgm:prSet presAssocID="{E6DB1B21-C57B-4916-B73C-871A506B4769}" presName="spaceBetweenRectangles" presStyleCnt="0"/>
      <dgm:spPr/>
    </dgm:pt>
    <dgm:pt modelId="{CFA9475C-8682-49C4-A374-B4C89854A170}" type="pres">
      <dgm:prSet presAssocID="{A36F1668-8EA2-4053-B684-1F64D200D64B}" presName="parentLin" presStyleCnt="0"/>
      <dgm:spPr/>
    </dgm:pt>
    <dgm:pt modelId="{58005AD2-BC44-45FE-A34B-8B20C25EE503}" type="pres">
      <dgm:prSet presAssocID="{A36F1668-8EA2-4053-B684-1F64D200D64B}" presName="parentLeftMargin" presStyleLbl="node1" presStyleIdx="0" presStyleCnt="4"/>
      <dgm:spPr/>
      <dgm:t>
        <a:bodyPr/>
        <a:lstStyle/>
        <a:p>
          <a:endParaRPr lang="en-US"/>
        </a:p>
      </dgm:t>
    </dgm:pt>
    <dgm:pt modelId="{4FD3F7CA-9526-4F9E-9536-140E599D34C3}" type="pres">
      <dgm:prSet presAssocID="{A36F1668-8EA2-4053-B684-1F64D200D64B}" presName="parentText" presStyleLbl="node1" presStyleIdx="1" presStyleCnt="4">
        <dgm:presLayoutVars>
          <dgm:chMax val="0"/>
          <dgm:bulletEnabled val="1"/>
        </dgm:presLayoutVars>
      </dgm:prSet>
      <dgm:spPr/>
      <dgm:t>
        <a:bodyPr/>
        <a:lstStyle/>
        <a:p>
          <a:endParaRPr lang="en-US"/>
        </a:p>
      </dgm:t>
    </dgm:pt>
    <dgm:pt modelId="{1A03EB50-A945-4214-98EE-2BC58C2365E6}" type="pres">
      <dgm:prSet presAssocID="{A36F1668-8EA2-4053-B684-1F64D200D64B}" presName="negativeSpace" presStyleCnt="0"/>
      <dgm:spPr/>
    </dgm:pt>
    <dgm:pt modelId="{C0C816F3-680C-4B98-BE04-B3019D2EFA81}" type="pres">
      <dgm:prSet presAssocID="{A36F1668-8EA2-4053-B684-1F64D200D64B}" presName="childText" presStyleLbl="conFgAcc1" presStyleIdx="1" presStyleCnt="4" custLinFactNeighborY="-28580">
        <dgm:presLayoutVars>
          <dgm:bulletEnabled val="1"/>
        </dgm:presLayoutVars>
      </dgm:prSet>
      <dgm:spPr/>
    </dgm:pt>
    <dgm:pt modelId="{5F5345F4-761B-4743-BA72-A17A8FAFC3F7}" type="pres">
      <dgm:prSet presAssocID="{767065B1-C3CC-40EB-A5A0-6B41103CFBFC}" presName="spaceBetweenRectangles" presStyleCnt="0"/>
      <dgm:spPr/>
    </dgm:pt>
    <dgm:pt modelId="{0F94F814-D0E9-4A99-A501-4A480D133E57}" type="pres">
      <dgm:prSet presAssocID="{A9757093-6C05-4932-89BA-754F377470D6}" presName="parentLin" presStyleCnt="0"/>
      <dgm:spPr/>
    </dgm:pt>
    <dgm:pt modelId="{366D63BD-F2ED-4506-9D2F-D5384F8C77A6}" type="pres">
      <dgm:prSet presAssocID="{A9757093-6C05-4932-89BA-754F377470D6}" presName="parentLeftMargin" presStyleLbl="node1" presStyleIdx="1" presStyleCnt="4"/>
      <dgm:spPr/>
      <dgm:t>
        <a:bodyPr/>
        <a:lstStyle/>
        <a:p>
          <a:endParaRPr lang="en-US"/>
        </a:p>
      </dgm:t>
    </dgm:pt>
    <dgm:pt modelId="{7D4B5346-77A8-458D-8A11-5A0E0833D9A7}" type="pres">
      <dgm:prSet presAssocID="{A9757093-6C05-4932-89BA-754F377470D6}" presName="parentText" presStyleLbl="node1" presStyleIdx="2" presStyleCnt="4" custLinFactNeighborX="-6812" custLinFactNeighborY="11649">
        <dgm:presLayoutVars>
          <dgm:chMax val="0"/>
          <dgm:bulletEnabled val="1"/>
        </dgm:presLayoutVars>
      </dgm:prSet>
      <dgm:spPr/>
      <dgm:t>
        <a:bodyPr/>
        <a:lstStyle/>
        <a:p>
          <a:endParaRPr lang="en-US"/>
        </a:p>
      </dgm:t>
    </dgm:pt>
    <dgm:pt modelId="{E6BFA84A-A36A-4452-8059-9BA7572FF9B6}" type="pres">
      <dgm:prSet presAssocID="{A9757093-6C05-4932-89BA-754F377470D6}" presName="negativeSpace" presStyleCnt="0"/>
      <dgm:spPr/>
    </dgm:pt>
    <dgm:pt modelId="{1008126E-E6F1-42BB-89E7-20074AB1CE78}" type="pres">
      <dgm:prSet presAssocID="{A9757093-6C05-4932-89BA-754F377470D6}" presName="childText" presStyleLbl="conFgAcc1" presStyleIdx="2" presStyleCnt="4">
        <dgm:presLayoutVars>
          <dgm:bulletEnabled val="1"/>
        </dgm:presLayoutVars>
      </dgm:prSet>
      <dgm:spPr/>
    </dgm:pt>
    <dgm:pt modelId="{D6F54E11-B191-4B5F-A2B1-D33848D43BED}" type="pres">
      <dgm:prSet presAssocID="{9CC1F5A4-14F0-4AE6-A9DA-8D8840D4B519}" presName="spaceBetweenRectangles" presStyleCnt="0"/>
      <dgm:spPr/>
    </dgm:pt>
    <dgm:pt modelId="{1379F58B-1A45-4F40-BA8B-1B35930E91F6}" type="pres">
      <dgm:prSet presAssocID="{B5A269F8-80F8-4B90-872B-3BD2F341E378}" presName="parentLin" presStyleCnt="0"/>
      <dgm:spPr/>
    </dgm:pt>
    <dgm:pt modelId="{62EC09E6-2A91-441B-8135-E06C746CC769}" type="pres">
      <dgm:prSet presAssocID="{B5A269F8-80F8-4B90-872B-3BD2F341E378}" presName="parentLeftMargin" presStyleLbl="node1" presStyleIdx="2" presStyleCnt="4"/>
      <dgm:spPr/>
      <dgm:t>
        <a:bodyPr/>
        <a:lstStyle/>
        <a:p>
          <a:endParaRPr lang="en-US"/>
        </a:p>
      </dgm:t>
    </dgm:pt>
    <dgm:pt modelId="{98D98C1A-02EE-419C-9B39-FE78643702F8}" type="pres">
      <dgm:prSet presAssocID="{B5A269F8-80F8-4B90-872B-3BD2F341E378}" presName="parentText" presStyleLbl="node1" presStyleIdx="3" presStyleCnt="4">
        <dgm:presLayoutVars>
          <dgm:chMax val="0"/>
          <dgm:bulletEnabled val="1"/>
        </dgm:presLayoutVars>
      </dgm:prSet>
      <dgm:spPr/>
      <dgm:t>
        <a:bodyPr/>
        <a:lstStyle/>
        <a:p>
          <a:endParaRPr lang="en-US"/>
        </a:p>
      </dgm:t>
    </dgm:pt>
    <dgm:pt modelId="{FDDDF8F8-4BFB-4300-BC9D-18F8147136C0}" type="pres">
      <dgm:prSet presAssocID="{B5A269F8-80F8-4B90-872B-3BD2F341E378}" presName="negativeSpace" presStyleCnt="0"/>
      <dgm:spPr/>
    </dgm:pt>
    <dgm:pt modelId="{26EFE8DF-EA13-4E58-B5B5-4BE501FC1AE0}" type="pres">
      <dgm:prSet presAssocID="{B5A269F8-80F8-4B90-872B-3BD2F341E378}" presName="childText" presStyleLbl="conFgAcc1" presStyleIdx="3" presStyleCnt="4">
        <dgm:presLayoutVars>
          <dgm:bulletEnabled val="1"/>
        </dgm:presLayoutVars>
      </dgm:prSet>
      <dgm:spPr/>
    </dgm:pt>
  </dgm:ptLst>
  <dgm:cxnLst>
    <dgm:cxn modelId="{51099DD7-372A-4759-81F7-56A233F3CE0D}" srcId="{157E43D0-77A2-40E7-A223-4169AD453B55}" destId="{B5A269F8-80F8-4B90-872B-3BD2F341E378}" srcOrd="3" destOrd="0" parTransId="{CA9EA41A-F321-40C4-9AC0-BB8CD35AD1B6}" sibTransId="{08D9D38B-D626-43DF-B851-6DCD4075095F}"/>
    <dgm:cxn modelId="{CCE26A8C-B2F0-4E8D-A319-54681EB96B5C}" srcId="{2FE1F642-0C6E-4205-AD7C-67CA6BB38B0B}" destId="{A9CD66FB-28F4-49A6-8465-C6771ED434A4}" srcOrd="0" destOrd="0" parTransId="{86F730BD-753B-4A55-BE2A-6AC7FB7B8EE1}" sibTransId="{1AF4652A-83D5-4C64-AF68-492F6950747F}"/>
    <dgm:cxn modelId="{EF82B91A-8D79-42E8-AC59-422B7F1F5D2D}" type="presOf" srcId="{B5A269F8-80F8-4B90-872B-3BD2F341E378}" destId="{98D98C1A-02EE-419C-9B39-FE78643702F8}" srcOrd="1" destOrd="0" presId="urn:microsoft.com/office/officeart/2005/8/layout/list1"/>
    <dgm:cxn modelId="{908622A5-962F-48DA-8CD5-FCE9318C47A0}" srcId="{157E43D0-77A2-40E7-A223-4169AD453B55}" destId="{A9757093-6C05-4932-89BA-754F377470D6}" srcOrd="2" destOrd="0" parTransId="{AA82A31F-EB8D-45C5-9FCB-72CC7A5D7A5D}" sibTransId="{9CC1F5A4-14F0-4AE6-A9DA-8D8840D4B519}"/>
    <dgm:cxn modelId="{0DAEAEB8-E395-4A96-A4EE-FB1A84D3146A}" type="presOf" srcId="{2FE1F642-0C6E-4205-AD7C-67CA6BB38B0B}" destId="{FCE64C5B-0EA0-43EA-B016-A5E951F352CB}" srcOrd="1" destOrd="0" presId="urn:microsoft.com/office/officeart/2005/8/layout/list1"/>
    <dgm:cxn modelId="{A5314212-5B25-4A46-B150-EB1324CD2A03}" type="presOf" srcId="{A9757093-6C05-4932-89BA-754F377470D6}" destId="{7D4B5346-77A8-458D-8A11-5A0E0833D9A7}" srcOrd="1" destOrd="0" presId="urn:microsoft.com/office/officeart/2005/8/layout/list1"/>
    <dgm:cxn modelId="{88BFB204-C10F-433B-AC8D-3D2BE33831CD}" type="presOf" srcId="{157E43D0-77A2-40E7-A223-4169AD453B55}" destId="{0E95DF22-A220-417A-8C9D-61EF96E29E4C}" srcOrd="0" destOrd="0" presId="urn:microsoft.com/office/officeart/2005/8/layout/list1"/>
    <dgm:cxn modelId="{0F3AD464-0080-4CAF-B8DC-E8BC7B05C047}" type="presOf" srcId="{2FE1F642-0C6E-4205-AD7C-67CA6BB38B0B}" destId="{E8B3C32A-8C90-455D-B3EA-E2E9EADB9CC1}" srcOrd="0" destOrd="0" presId="urn:microsoft.com/office/officeart/2005/8/layout/list1"/>
    <dgm:cxn modelId="{DA494702-E412-4610-90CF-EFD8889AFDEA}" type="presOf" srcId="{A36F1668-8EA2-4053-B684-1F64D200D64B}" destId="{58005AD2-BC44-45FE-A34B-8B20C25EE503}" srcOrd="0" destOrd="0" presId="urn:microsoft.com/office/officeart/2005/8/layout/list1"/>
    <dgm:cxn modelId="{59DAC8B3-29A2-4039-AFE1-35DBA136BB91}" type="presOf" srcId="{A9CD66FB-28F4-49A6-8465-C6771ED434A4}" destId="{D14E788B-A17F-4E39-A989-3D78E942E50A}" srcOrd="0" destOrd="0" presId="urn:microsoft.com/office/officeart/2005/8/layout/list1"/>
    <dgm:cxn modelId="{849975B3-58B3-465C-A3A3-0A733FF8925E}" type="presOf" srcId="{A36F1668-8EA2-4053-B684-1F64D200D64B}" destId="{4FD3F7CA-9526-4F9E-9536-140E599D34C3}" srcOrd="1" destOrd="0" presId="urn:microsoft.com/office/officeart/2005/8/layout/list1"/>
    <dgm:cxn modelId="{A3FF7EDD-D1EF-4605-B157-B2575B3D72EC}" type="presOf" srcId="{A9757093-6C05-4932-89BA-754F377470D6}" destId="{366D63BD-F2ED-4506-9D2F-D5384F8C77A6}" srcOrd="0" destOrd="0" presId="urn:microsoft.com/office/officeart/2005/8/layout/list1"/>
    <dgm:cxn modelId="{F27D5945-BE87-4BF7-947E-AB733C5957E1}" srcId="{157E43D0-77A2-40E7-A223-4169AD453B55}" destId="{A36F1668-8EA2-4053-B684-1F64D200D64B}" srcOrd="1" destOrd="0" parTransId="{161FE5ED-D407-446B-B37F-FADD6823E4B0}" sibTransId="{767065B1-C3CC-40EB-A5A0-6B41103CFBFC}"/>
    <dgm:cxn modelId="{813CF3A2-827E-42AB-AF3A-895D40B9EC9F}" srcId="{157E43D0-77A2-40E7-A223-4169AD453B55}" destId="{2FE1F642-0C6E-4205-AD7C-67CA6BB38B0B}" srcOrd="0" destOrd="0" parTransId="{1DA22640-6A6E-4CF2-854C-552A2E027ED3}" sibTransId="{E6DB1B21-C57B-4916-B73C-871A506B4769}"/>
    <dgm:cxn modelId="{8D320691-0D01-453F-933F-BBC334D302D8}" type="presOf" srcId="{B5A269F8-80F8-4B90-872B-3BD2F341E378}" destId="{62EC09E6-2A91-441B-8135-E06C746CC769}" srcOrd="0" destOrd="0" presId="urn:microsoft.com/office/officeart/2005/8/layout/list1"/>
    <dgm:cxn modelId="{315D6BEE-83A4-405F-B76D-2C26CAF36C96}" type="presParOf" srcId="{0E95DF22-A220-417A-8C9D-61EF96E29E4C}" destId="{30FC1E7B-009C-4ED1-A252-B310FD5BE7B9}" srcOrd="0" destOrd="0" presId="urn:microsoft.com/office/officeart/2005/8/layout/list1"/>
    <dgm:cxn modelId="{408E668D-7448-4AA2-8662-448C92421BF3}" type="presParOf" srcId="{30FC1E7B-009C-4ED1-A252-B310FD5BE7B9}" destId="{E8B3C32A-8C90-455D-B3EA-E2E9EADB9CC1}" srcOrd="0" destOrd="0" presId="urn:microsoft.com/office/officeart/2005/8/layout/list1"/>
    <dgm:cxn modelId="{26961E82-8B27-4401-A6E2-67C989E04BA6}" type="presParOf" srcId="{30FC1E7B-009C-4ED1-A252-B310FD5BE7B9}" destId="{FCE64C5B-0EA0-43EA-B016-A5E951F352CB}" srcOrd="1" destOrd="0" presId="urn:microsoft.com/office/officeart/2005/8/layout/list1"/>
    <dgm:cxn modelId="{68024D29-AB67-44F4-96D2-E6AD6E4D7499}" type="presParOf" srcId="{0E95DF22-A220-417A-8C9D-61EF96E29E4C}" destId="{B4F18CD2-E58D-40BF-AA2E-C2181B6E83B4}" srcOrd="1" destOrd="0" presId="urn:microsoft.com/office/officeart/2005/8/layout/list1"/>
    <dgm:cxn modelId="{F4849A91-8703-4123-A43C-D2096E3FB607}" type="presParOf" srcId="{0E95DF22-A220-417A-8C9D-61EF96E29E4C}" destId="{D14E788B-A17F-4E39-A989-3D78E942E50A}" srcOrd="2" destOrd="0" presId="urn:microsoft.com/office/officeart/2005/8/layout/list1"/>
    <dgm:cxn modelId="{388046A2-F8AB-4592-99E8-80721008072E}" type="presParOf" srcId="{0E95DF22-A220-417A-8C9D-61EF96E29E4C}" destId="{C4F9C1BC-DBB2-4EAF-BE75-6798096B382A}" srcOrd="3" destOrd="0" presId="urn:microsoft.com/office/officeart/2005/8/layout/list1"/>
    <dgm:cxn modelId="{10D5EB45-966B-460F-8E32-9D29061CF9BD}" type="presParOf" srcId="{0E95DF22-A220-417A-8C9D-61EF96E29E4C}" destId="{CFA9475C-8682-49C4-A374-B4C89854A170}" srcOrd="4" destOrd="0" presId="urn:microsoft.com/office/officeart/2005/8/layout/list1"/>
    <dgm:cxn modelId="{D3A97E6B-CAEC-44BD-952E-DFABA44368C2}" type="presParOf" srcId="{CFA9475C-8682-49C4-A374-B4C89854A170}" destId="{58005AD2-BC44-45FE-A34B-8B20C25EE503}" srcOrd="0" destOrd="0" presId="urn:microsoft.com/office/officeart/2005/8/layout/list1"/>
    <dgm:cxn modelId="{2C6B1636-FA69-404F-9B74-3D60444CEBD5}" type="presParOf" srcId="{CFA9475C-8682-49C4-A374-B4C89854A170}" destId="{4FD3F7CA-9526-4F9E-9536-140E599D34C3}" srcOrd="1" destOrd="0" presId="urn:microsoft.com/office/officeart/2005/8/layout/list1"/>
    <dgm:cxn modelId="{2546CAD4-A28C-4546-A215-1616B849F9F3}" type="presParOf" srcId="{0E95DF22-A220-417A-8C9D-61EF96E29E4C}" destId="{1A03EB50-A945-4214-98EE-2BC58C2365E6}" srcOrd="5" destOrd="0" presId="urn:microsoft.com/office/officeart/2005/8/layout/list1"/>
    <dgm:cxn modelId="{46A41E61-BC5C-4C02-ADA4-E56CE9C427A0}" type="presParOf" srcId="{0E95DF22-A220-417A-8C9D-61EF96E29E4C}" destId="{C0C816F3-680C-4B98-BE04-B3019D2EFA81}" srcOrd="6" destOrd="0" presId="urn:microsoft.com/office/officeart/2005/8/layout/list1"/>
    <dgm:cxn modelId="{261775E0-8664-4340-B58C-325C34617AE3}" type="presParOf" srcId="{0E95DF22-A220-417A-8C9D-61EF96E29E4C}" destId="{5F5345F4-761B-4743-BA72-A17A8FAFC3F7}" srcOrd="7" destOrd="0" presId="urn:microsoft.com/office/officeart/2005/8/layout/list1"/>
    <dgm:cxn modelId="{C8A3A73F-FFEF-475F-B278-9029A790FFE2}" type="presParOf" srcId="{0E95DF22-A220-417A-8C9D-61EF96E29E4C}" destId="{0F94F814-D0E9-4A99-A501-4A480D133E57}" srcOrd="8" destOrd="0" presId="urn:microsoft.com/office/officeart/2005/8/layout/list1"/>
    <dgm:cxn modelId="{0E6E0C8E-7F4D-49DC-A3A2-1B0FAD17DDAD}" type="presParOf" srcId="{0F94F814-D0E9-4A99-A501-4A480D133E57}" destId="{366D63BD-F2ED-4506-9D2F-D5384F8C77A6}" srcOrd="0" destOrd="0" presId="urn:microsoft.com/office/officeart/2005/8/layout/list1"/>
    <dgm:cxn modelId="{46323DFF-0D1D-4688-BFD2-69B7678FC943}" type="presParOf" srcId="{0F94F814-D0E9-4A99-A501-4A480D133E57}" destId="{7D4B5346-77A8-458D-8A11-5A0E0833D9A7}" srcOrd="1" destOrd="0" presId="urn:microsoft.com/office/officeart/2005/8/layout/list1"/>
    <dgm:cxn modelId="{84A8DD2C-F44A-47F7-9D8B-23B6A695E7CE}" type="presParOf" srcId="{0E95DF22-A220-417A-8C9D-61EF96E29E4C}" destId="{E6BFA84A-A36A-4452-8059-9BA7572FF9B6}" srcOrd="9" destOrd="0" presId="urn:microsoft.com/office/officeart/2005/8/layout/list1"/>
    <dgm:cxn modelId="{64E25E27-A896-438B-909B-ED3ADAB4A0C1}" type="presParOf" srcId="{0E95DF22-A220-417A-8C9D-61EF96E29E4C}" destId="{1008126E-E6F1-42BB-89E7-20074AB1CE78}" srcOrd="10" destOrd="0" presId="urn:microsoft.com/office/officeart/2005/8/layout/list1"/>
    <dgm:cxn modelId="{F5C3E0E9-1C9D-4018-A6F6-B9B63A8C5217}" type="presParOf" srcId="{0E95DF22-A220-417A-8C9D-61EF96E29E4C}" destId="{D6F54E11-B191-4B5F-A2B1-D33848D43BED}" srcOrd="11" destOrd="0" presId="urn:microsoft.com/office/officeart/2005/8/layout/list1"/>
    <dgm:cxn modelId="{24A11F0A-3A47-4D0D-9A7F-C2C036223F57}" type="presParOf" srcId="{0E95DF22-A220-417A-8C9D-61EF96E29E4C}" destId="{1379F58B-1A45-4F40-BA8B-1B35930E91F6}" srcOrd="12" destOrd="0" presId="urn:microsoft.com/office/officeart/2005/8/layout/list1"/>
    <dgm:cxn modelId="{076A2794-1A95-46E5-8B2F-C5A519C4C35A}" type="presParOf" srcId="{1379F58B-1A45-4F40-BA8B-1B35930E91F6}" destId="{62EC09E6-2A91-441B-8135-E06C746CC769}" srcOrd="0" destOrd="0" presId="urn:microsoft.com/office/officeart/2005/8/layout/list1"/>
    <dgm:cxn modelId="{3D389AED-6DD3-4358-B0FC-8296C3920721}" type="presParOf" srcId="{1379F58B-1A45-4F40-BA8B-1B35930E91F6}" destId="{98D98C1A-02EE-419C-9B39-FE78643702F8}" srcOrd="1" destOrd="0" presId="urn:microsoft.com/office/officeart/2005/8/layout/list1"/>
    <dgm:cxn modelId="{44A0BD1C-8A15-4AF9-87BC-BC7B23263B82}" type="presParOf" srcId="{0E95DF22-A220-417A-8C9D-61EF96E29E4C}" destId="{FDDDF8F8-4BFB-4300-BC9D-18F8147136C0}" srcOrd="13" destOrd="0" presId="urn:microsoft.com/office/officeart/2005/8/layout/list1"/>
    <dgm:cxn modelId="{8BE3D90C-4B17-4D99-815E-ED8FBDF2A52E}" type="presParOf" srcId="{0E95DF22-A220-417A-8C9D-61EF96E29E4C}" destId="{26EFE8DF-EA13-4E58-B5B5-4BE501FC1AE0}" srcOrd="14"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4/27/2021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www.eurojust.europa.eu/doclibrary/Eurojust-framework/ej-legal-framework/Pages/Eurojust-Regulation.aspx"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Agjenda e seancës. Pjesëmarrësit duhet të kenë në dispozicion një kopje të tij.</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smtClean="0"/>
          </a:p>
        </p:txBody>
      </p:sp>
    </p:spTree>
    <p:extLst>
      <p:ext uri="{BB962C8B-B14F-4D97-AF65-F5344CB8AC3E}">
        <p14:creationId xmlns:p14="http://schemas.microsoft.com/office/powerpoint/2010/main" xmlns="" val="2125469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smtClean="0"/>
          </a:p>
        </p:txBody>
      </p:sp>
    </p:spTree>
    <p:extLst>
      <p:ext uri="{BB962C8B-B14F-4D97-AF65-F5344CB8AC3E}">
        <p14:creationId xmlns:p14="http://schemas.microsoft.com/office/powerpoint/2010/main" xmlns="" val="3249404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smtClean="0"/>
          </a:p>
        </p:txBody>
      </p:sp>
    </p:spTree>
    <p:extLst>
      <p:ext uri="{BB962C8B-B14F-4D97-AF65-F5344CB8AC3E}">
        <p14:creationId xmlns:p14="http://schemas.microsoft.com/office/powerpoint/2010/main" xmlns="" val="559701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a:t>Secili prej vendeve anëtare ka një Zyrë Qendrore Kombëtare të INTERPOL-it (NCB). Kjo lidh autoritetet kombëtare të zbatimit të ligjit me vendet e tjera dhe me Sekretariatin e Përgjithshëm përmes rrjetit tonë të sigurt global të komunikimit policor të quajtur I-24/7.</a:t>
            </a:r>
          </a:p>
          <a:p>
            <a:pPr algn="just"/>
            <a:endParaRPr lang="en-GB" dirty="0"/>
          </a:p>
          <a:p>
            <a:pPr algn="just"/>
            <a:r>
              <a:rPr lang="sq-AL"/>
              <a:t>Shumë krime sot kanë një aspekt ndërkombëtar, veçanërisht krimet kibernetike, që drejtohen nga grupe të krimit të organizuar. Kur një krim shkon përtej juridiksionit të tyre kombëtar, një vend ka nevojë për mbështetje ndërkombëtare dhe për ta zgjidhur atë mban një Byro Qendrore Kombëtare të INTERPOL (NCB). Kjo lidh autoritetet kombëtare të zbatimit të ligjit me vendet e tjera dhe me Sekretariatin e Përgjithshëm përmes rrjetit tonë të sigurt global të komunikimit policor të quajtur I-24/7.</a:t>
            </a:r>
          </a:p>
          <a:p>
            <a:pPr algn="just"/>
            <a:endParaRPr lang="en-GB" dirty="0"/>
          </a:p>
          <a:p>
            <a:pPr algn="just"/>
            <a:r>
              <a:rPr lang="sq-AL"/>
              <a:t>NCB-të janë në zemër të INTERPOL-it. Ato kërkojnë informacionin e nevojshëm nga NCB-të tjera për të ndihmuar në hetimin e krimit ose kriminelëve në vendin e tyre dhe ato ndajnë të dhëna kriminale dhe inteligjencë për të ndihmuar një vend tjetër.</a:t>
            </a:r>
          </a:p>
          <a:p>
            <a:pPr algn="just"/>
            <a:endParaRPr lang="en-GB" dirty="0"/>
          </a:p>
          <a:p>
            <a:pPr algn="just"/>
            <a:r>
              <a:rPr lang="sq-AL"/>
              <a:t>Si pjesë e rolit të tyre në hetimet globale, NCB-të punojnë me:</a:t>
            </a:r>
          </a:p>
          <a:p>
            <a:pPr algn="just">
              <a:buFont typeface="Arial" panose="020B0604020202020204" pitchFamily="34" charset="0"/>
              <a:buChar char="•"/>
            </a:pPr>
            <a:r>
              <a:rPr lang="sq-AL"/>
              <a:t> Agjencitë e zbatimit të ligjit në vendin e tyre</a:t>
            </a:r>
          </a:p>
          <a:p>
            <a:pPr algn="just">
              <a:buFont typeface="Arial" panose="020B0604020202020204" pitchFamily="34" charset="0"/>
              <a:buChar char="•"/>
            </a:pPr>
            <a:r>
              <a:rPr lang="sq-AL"/>
              <a:t> NCB-të dhe Nën-Zyrat e tjera në të gjithë botën</a:t>
            </a:r>
          </a:p>
          <a:p>
            <a:pPr algn="just">
              <a:buFont typeface="Arial" panose="020B0604020202020204" pitchFamily="34" charset="0"/>
              <a:buChar char="•"/>
            </a:pPr>
            <a:r>
              <a:rPr lang="sq-AL"/>
              <a:t> Zyrat e Sekretariatit të Përgjithshëm në të gjithë botën</a:t>
            </a:r>
          </a:p>
          <a:p>
            <a:pPr algn="just">
              <a:buFont typeface="Arial" panose="020B0604020202020204" pitchFamily="34" charset="0"/>
              <a:buChar char="•"/>
            </a:pPr>
            <a:endParaRPr lang="en-GB" dirty="0"/>
          </a:p>
          <a:p>
            <a:pPr algn="just"/>
            <a:r>
              <a:rPr lang="sq-AL"/>
              <a:t>NCB-të gjithashtu mund të zhvillojnë programe trajnimi për policinë e tyre kombëtare për të rritur vetëdijesimin mbi aktivitetet, shërbimet dhe bazat e të dhënave të INTERPOL-it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smtClean="0"/>
          </a:p>
        </p:txBody>
      </p:sp>
    </p:spTree>
    <p:extLst>
      <p:ext uri="{BB962C8B-B14F-4D97-AF65-F5344CB8AC3E}">
        <p14:creationId xmlns:p14="http://schemas.microsoft.com/office/powerpoint/2010/main" xmlns="" val="3974745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NCB-të kontribuojnë me të dhëna kombëtare të krimit në bazat tona të të dhënave globale, në përputhje me ligjet e tyre përkatëse kombëtare. Kjo siguron që të dhënat e sakta të jenë në vendin e duhur në kohën e duhur për të lejuar policinë të identifikojë një trend, të parandalojë një krim, ose të arrestojë një kriminel. Për shembull, njoftimet tona të kuqe paralajmërojnë policinë në të gjitha vendet për personat në kërkim.</a:t>
            </a:r>
          </a:p>
          <a:p>
            <a:pPr algn="just"/>
            <a:endParaRPr lang="en-GB" dirty="0"/>
          </a:p>
          <a:p>
            <a:pPr algn="just"/>
            <a:r>
              <a:rPr lang="sq-AL"/>
              <a:t>NCB-të bashkëpunojnë në hetimet, operacionet dhe arrestimet ndërkufitare. Për të ndërmarrë hetime përtej kufijve kombëtarë, ato mund të kërkojnë bashkëpunim nga çdo NCB tjetër.</a:t>
            </a:r>
          </a:p>
          <a:p>
            <a:pPr algn="just"/>
            <a:endParaRPr lang="en-GB" dirty="0"/>
          </a:p>
          <a:p>
            <a:pPr algn="just"/>
            <a:r>
              <a:rPr lang="sq-AL"/>
              <a:t>Duke pasur parasysh çështjet e përbashkëta me të cilat përballen brenda secilit rajon, NCB-të punojnë së bashku gjithnjë e më shumë mbi baza rajonale. Ato kombinojnë burimet dhe ekspertizën në ndërhyrjet e suksesshme kundër atyre fushave të krimit që i prekin më shumë.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xmlns="" val="3490766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Nismat kryesore të INTERPOL-it në fushën e krimit financiar dhe të teknologjisë së lartë kanë të bëjnë me krimin kibernetik ose krimet në lidhje me internetin.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xmlns="" val="234409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Konventa e BE-së e vitit 2000 për të inkurajuar dhe lehtësuar ndihmën e ndërsjellë ndërmjet autoriteteve gjyqësore, policore dhe doganore për çështjet penale dhe për të përmirësuar shpejtësinë dhe efikasitetin e bashkëpunimit gjyqësor. Ajo plotëson Konventën e vitit 1959 të Këshillit të Evropës për Ndihmën e Ndërsjellë në Çështjet Penale dhe Protokollin e saj të vitit 1978.</a:t>
            </a:r>
          </a:p>
          <a:p>
            <a:pPr algn="just"/>
            <a:endParaRPr lang="en-GB" dirty="0"/>
          </a:p>
          <a:p>
            <a:pPr algn="just"/>
            <a:r>
              <a:rPr lang="sq-AL"/>
              <a:t>Vendimi kornizë 2003/577/JHA është të përcaktojë rregullat sipas të cilave një shtet anëtar do të njohë dhe ekzekutojë në territorin e tij një urdhër ngrirjeje të lëshuar nga një autoritet gjyqësor i një shteti tjetër anëtar në kuadër të procedurave penale. Ai nuk do të ketë efektin e ndryshimit të detyrimit për të respektuar të drejtat themelore dhe parimet themelore ligjore siç parashihen në nenin 6 të Traktatit.</a:t>
            </a:r>
          </a:p>
          <a:p>
            <a:pPr algn="just"/>
            <a:endParaRPr lang="en-GB" dirty="0"/>
          </a:p>
          <a:p>
            <a:pPr algn="just"/>
            <a:r>
              <a:rPr lang="sq-AL"/>
              <a:t>2008/978/JHA </a:t>
            </a:r>
            <a:r>
              <a:rPr lang="sq-AL">
                <a:latin typeface="Times New Roman" panose="02020603050405020304" pitchFamily="18" charset="0"/>
              </a:rPr>
              <a:t>përmirëson më tej bashkëpunimin gjyqësor duke zbatuar parimin e njohjes reciproke në një vendim gjyqësor, në formën e një Urdhri Evropian të Provave (EEW), me qëllim të marrjes së objekteve, dokumenteve dhe të dhënave për t'u përdorur në procedurat në çështjet penale. EEW mund të përdoret për të marrë ndonjë objekt. Parimi i njohjes reciproke bazohet në një nivel të lartë besimi ndërmjet shteteve anëtare. Për të promovuar këtë besim, ky vendim kornizë duhet të përmbajë masa mbrojtëse të rëndësishme për të mbrojtur të drejtat themelore. Prandaj, EEW (Urdhri Evropian për Prova) duhet të lëshohet vetëm nga gjyqtarë, gjykata, magjistratë hetues, prokurorë publik dhe autoritete të tjera gjyqësore të përcaktuara nga shtetet anëtare.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smtClean="0"/>
          </a:p>
        </p:txBody>
      </p:sp>
    </p:spTree>
    <p:extLst>
      <p:ext uri="{BB962C8B-B14F-4D97-AF65-F5344CB8AC3E}">
        <p14:creationId xmlns:p14="http://schemas.microsoft.com/office/powerpoint/2010/main" xmlns="" val="10770685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a:t>Objektivat e kësaj Direktive janë të përafrojnë ligjin penal të shteteve anëtare në fushën e sulmeve kundër sistemeve të informacionit duke vendosur rregulla minimale në lidhje me përcaktimin e veprave penale dhe sanksionet përkatëse dhe për të përmirësuar bashkëpunimin ndërmjet autoriteteve kompetente, përfshirë policinë dhe të tjera shërbime të specializuara të zbatimit të ligjit të shteteve anëtare, si dhe agjenci dhe organe kompetente të specializuara të Bashkimit, të tilla si Eurojust, Europol dhe Qendrës së saj Evropiane të Krimit Kibernetik, dhe Agjencisë Evropiane të Rrjetit dhe Sigurisë së Informacionit (ENISA).</a:t>
            </a:r>
          </a:p>
          <a:p>
            <a:pPr algn="just"/>
            <a:endParaRPr lang="en-GB" dirty="0"/>
          </a:p>
          <a:p>
            <a:pPr algn="just"/>
            <a:r>
              <a:rPr lang="sq-AL"/>
              <a:t>Kjo Direktivë forcon rëndësinë e rrjeteve, të tilla si G8 ose rrjetin e pikave të kontaktit të Këshillit të Evropës në dispozicion në bazë 24 orë, shtatë ditë në javë. Ato pika të kontaktit duhet të jenë në gjendje të ofrojnë ndihmë efektive, për shembull, duke lehtësuar shkëmbimin e informacionit përkatës të disponueshëm dhe sigurimin e këshillave teknike ose informacionit ligjor për qëllimet e hetimeve ose procedurave në lidhje me veprat penale në lidhje me sistemet e informacionit dhe të dhënat shoqëruese që përfshijnë shtetin anëtar kërkues. </a:t>
            </a:r>
          </a:p>
          <a:p>
            <a:pPr algn="just"/>
            <a:endParaRPr lang="en-GB" dirty="0"/>
          </a:p>
          <a:p>
            <a:pPr algn="just"/>
            <a:r>
              <a:rPr lang="sq-AL"/>
              <a:t>Në mënyrë që të sigurohet funksionimi i mirë i rrjeteve, çdo pikë kontakti duhet të ketë aftësinë për të komunikuar me pikën e kontaktit të një shteti tjetër anëtar mbi një bazë të përshpejtuar me mbështetje, ndër të tjera, të personelit të trajnuar dhe të pajisur. Duke pasur parasysh shpejtësinë me të cilën mund të kryhen sulme kibernetike në shkallë të gjerë, shtetet anëtare duhet të jenë në gjendje t'u përgjigjen menjëherë kërkesave urgjente nga ky rrjet i pikave të kontaktit. Në raste të tilla, mund të jetë e dobishme që kërkesa për informacion të shoqërohet nga një kontakt telefonik në mënyrë që të sigurohet që kërkesa të përpunohet shpejt nga shteti anëtar që merr kërkesën dhe që informatat kthyese të sigurohen brenda tetë orësh.</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smtClean="0"/>
          </a:p>
        </p:txBody>
      </p:sp>
    </p:spTree>
    <p:extLst>
      <p:ext uri="{BB962C8B-B14F-4D97-AF65-F5344CB8AC3E}">
        <p14:creationId xmlns:p14="http://schemas.microsoft.com/office/powerpoint/2010/main" xmlns="" val="1828582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sq-AL"/>
              <a:t>Ky slajd ndjek atë të mëparshmin në lidhje me bazën ligjore.</a:t>
            </a:r>
          </a:p>
          <a:p>
            <a:pPr algn="just"/>
            <a:endParaRPr lang="en-US" dirty="0"/>
          </a:p>
          <a:p>
            <a:pPr algn="just"/>
            <a:r>
              <a:rPr lang="sq-AL"/>
              <a:t>Europol është agjencia e zbatimit të ligjit e Bashkimit Evropian. Qëllimi i tij kryesor është të bëjë një Evropë më të sigurt për të mirën e të gjithë qytetarëve të BE-së.</a:t>
            </a:r>
          </a:p>
          <a:p>
            <a:pPr algn="just"/>
            <a:endParaRPr lang="en-GB" dirty="0"/>
          </a:p>
          <a:p>
            <a:pPr algn="just"/>
            <a:r>
              <a:rPr lang="sq-AL"/>
              <a:t>Me seli në Hagë, Holandë, mbështetë 27 shtetet anëtare të BE-së në luftën e tyre kundër terrorizmit, krimit kibernetik dhe formave të tjera të krimit të rëndë dhe të organizuar. Ai gjithashtu punon me shumë shtete partnere jo-anëtare të BE-së dhe organizata ndërkombëtare.</a:t>
            </a:r>
          </a:p>
          <a:p>
            <a:pPr algn="just"/>
            <a:endParaRPr lang="en-GB" dirty="0"/>
          </a:p>
          <a:p>
            <a:pPr algn="just"/>
            <a:r>
              <a:rPr lang="sq-AL"/>
              <a:t>Rrjetet kriminale dhe terroriste në shkallë të gjerë paraqesin kërcënim të lartë për sigurinë e brendshme të BE-së dhe për sigurinë dhe jetesën e njerëzve të saj. Kërcënimet më të mëdha të sigurisë vijnë nga:</a:t>
            </a:r>
          </a:p>
          <a:p>
            <a:pPr algn="just"/>
            <a:endParaRPr lang="en-GB" dirty="0"/>
          </a:p>
          <a:p>
            <a:pPr marL="171450" indent="-171450" algn="just">
              <a:buFont typeface="Arial" panose="020B0604020202020204" pitchFamily="34" charset="0"/>
              <a:buChar char="•"/>
            </a:pPr>
            <a:r>
              <a:rPr lang="sq-AL"/>
              <a:t>    terrorizmi;</a:t>
            </a:r>
          </a:p>
          <a:p>
            <a:pPr marL="171450" indent="-171450" algn="just">
              <a:buFont typeface="Arial" panose="020B0604020202020204" pitchFamily="34" charset="0"/>
              <a:buChar char="•"/>
            </a:pPr>
            <a:r>
              <a:rPr lang="sq-AL"/>
              <a:t>    trafiku ndërkombëtar i drogës dhe pastrimi i parave;</a:t>
            </a:r>
          </a:p>
          <a:p>
            <a:pPr marL="171450" indent="-171450" algn="just">
              <a:buFont typeface="Arial" panose="020B0604020202020204" pitchFamily="34" charset="0"/>
              <a:buChar char="•"/>
            </a:pPr>
            <a:r>
              <a:rPr lang="sq-AL"/>
              <a:t>    mashtrimi i organizuar;</a:t>
            </a:r>
          </a:p>
          <a:p>
            <a:pPr marL="171450" indent="-171450" algn="just">
              <a:buFont typeface="Arial" panose="020B0604020202020204" pitchFamily="34" charset="0"/>
              <a:buChar char="•"/>
            </a:pPr>
            <a:r>
              <a:rPr lang="sq-AL"/>
              <a:t>    falsifikimi i eurove;</a:t>
            </a:r>
          </a:p>
          <a:p>
            <a:pPr marL="171450" indent="-171450" algn="just">
              <a:buFont typeface="Arial" panose="020B0604020202020204" pitchFamily="34" charset="0"/>
              <a:buChar char="•"/>
            </a:pPr>
            <a:r>
              <a:rPr lang="sq-AL"/>
              <a:t>    trafikimi me qenie njerëzore</a:t>
            </a:r>
          </a:p>
          <a:p>
            <a:pPr marL="171450" indent="-171450" algn="just">
              <a:buFont typeface="Arial" panose="020B0604020202020204" pitchFamily="34" charset="0"/>
              <a:buChar char="•"/>
            </a:pPr>
            <a:endParaRPr lang="en-GB" dirty="0"/>
          </a:p>
          <a:p>
            <a:pPr marL="0" indent="0" algn="just">
              <a:buFont typeface="Arial" panose="020B0604020202020204" pitchFamily="34" charset="0"/>
              <a:buNone/>
            </a:pPr>
            <a:r>
              <a:rPr lang="sq-AL"/>
              <a:t>Europol ka krijuar Qendrën Evropiane të Krimit Kibernetik (EC3) në vitin 2013 për të forcuar reagimin e zbatimit të ligjit ndaj krimit kibernetik në BE dhe kështu të ndihmojë në mbrojtjen e qytetarëve, bizneseve dhe qeverive evropiane nga krimi në internet. Që nga themelimi i saj, EC3 ka dhënë kontribut të rëndësishëm në luftën kundër krimit kibernetik: ajo ka qenë e përfshirë në dhjetëra operacione të profilit të lartë dhe qindra angazhime në vend të mbështetjes operative duke rezultuar në qindra arrestime dhe ka analizuar qindra mijëra dosje, shumica dërrmuese e të cilave janë provuar se janë me qëllim të keq.</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smtClean="0"/>
          </a:p>
        </p:txBody>
      </p:sp>
    </p:spTree>
    <p:extLst>
      <p:ext uri="{BB962C8B-B14F-4D97-AF65-F5344CB8AC3E}">
        <p14:creationId xmlns:p14="http://schemas.microsoft.com/office/powerpoint/2010/main" xmlns="" val="378769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Vlerësimi i Kërcënimit të Krimit të Organizuar në Internet (IOCTA), çdo vit EC3 publikon raportin strategjik mbi gjetjet kryesore dhe kërcënimet dhe zhvillimet lidhur me krimin kibernetik.</a:t>
            </a:r>
          </a:p>
          <a:p>
            <a:pPr algn="just"/>
            <a:endParaRPr lang="en-GB" dirty="0"/>
          </a:p>
          <a:p>
            <a:pPr algn="just"/>
            <a:r>
              <a:rPr lang="sq-AL"/>
              <a:t>IOCTA demonstron se sa i gjerë dhe i larmishëm është krimi kibernetik dhe si EC3 është pjesë kryesore e përgjigjes së Europol dhe BE. EC3 aplikon një qasje treplanëshe në luftën kundër krimit kibernetik: forenzika, strategjia dhe operativa.</a:t>
            </a:r>
          </a:p>
          <a:p>
            <a:pPr algn="just"/>
            <a:endParaRPr lang="en-GB" dirty="0"/>
          </a:p>
          <a:p>
            <a:pPr algn="just"/>
            <a:r>
              <a:rPr lang="sq-AL"/>
              <a:t>EC3 ka dy ekipe të forenzikës, forenzikën digjitale dhe forenzikën e dokumenteve, secila prej të cilave përqendrohet në mbështetjen operacionale dhe kërkim dhe zhvillim.</a:t>
            </a:r>
          </a:p>
          <a:p>
            <a:pPr algn="just"/>
            <a:endParaRPr lang="en-GB" dirty="0"/>
          </a:p>
          <a:p>
            <a:pPr algn="just"/>
            <a:r>
              <a:rPr lang="sq-AL"/>
              <a:t>Në nivelin e operacioneve, EC3 përqendrohet në llojet e mëposhtme të krimeve kibernetike:</a:t>
            </a:r>
          </a:p>
          <a:p>
            <a:pPr algn="just"/>
            <a:endParaRPr lang="en-GB" dirty="0"/>
          </a:p>
          <a:p>
            <a:pPr marL="171450" indent="-171450" algn="just">
              <a:buFont typeface="Arial" panose="020B0604020202020204" pitchFamily="34" charset="0"/>
              <a:buChar char="•"/>
            </a:pPr>
            <a:r>
              <a:rPr lang="sq-AL"/>
              <a:t>    Krimet e varura nga kibernetika;</a:t>
            </a:r>
          </a:p>
          <a:p>
            <a:pPr marL="171450" indent="-171450" algn="just">
              <a:buFont typeface="Arial" panose="020B0604020202020204" pitchFamily="34" charset="0"/>
              <a:buChar char="•"/>
            </a:pPr>
            <a:r>
              <a:rPr lang="sq-AL"/>
              <a:t>    Shfrytëzimi seksual i fëmijëve online;</a:t>
            </a:r>
          </a:p>
          <a:p>
            <a:pPr marL="171450" indent="-171450" algn="just">
              <a:buFont typeface="Arial" panose="020B0604020202020204" pitchFamily="34" charset="0"/>
              <a:buChar char="•"/>
            </a:pPr>
            <a:r>
              <a:rPr lang="sq-AL"/>
              <a:t>    Mashtrimi në pagesë.</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smtClean="0"/>
          </a:p>
        </p:txBody>
      </p:sp>
    </p:spTree>
    <p:extLst>
      <p:ext uri="{BB962C8B-B14F-4D97-AF65-F5344CB8AC3E}">
        <p14:creationId xmlns:p14="http://schemas.microsoft.com/office/powerpoint/2010/main" xmlns="" val="249626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a:t>Diskutimi mbi krijimin e një njësie të bashkëpunimit gjyqësor është prezantuar për herë të parë në një takim të Këshillit të Evropës në Tampere, Finlandë, më 15 dhe 16 tetor 1999, ku morën pjesë krerët e shteteve dhe qeverive. Ky takim i ishte kushtuar krijimit të një zone të lirisë, sigurisë dhe drejtësisë në Bashkimin Evropian, bazuar në solidaritet dhe në forcimin e luftës kundër krimit ndërkufitar duke konsoliduar bashkëpunimin ndërmjet autoriteteve. </a:t>
            </a:r>
          </a:p>
          <a:p>
            <a:pPr algn="just"/>
            <a:endParaRPr lang="en-GB" dirty="0"/>
          </a:p>
          <a:p>
            <a:pPr algn="just"/>
            <a:r>
              <a:rPr lang="sq-AL"/>
              <a:t>Për të forcuar luftën kundër krimit të organizuar të rëndë, Këshilli Evropian, në Konkluzionin e tij 46, ka rënë dakord që duhet të ngrihet një njësi (Eurojust), e përbërë nga prokurorë kombëtar, magjistratë ose zyrtarët policorë me kompetencë ekuivalente, të shkëputur nga secili shtet anëtar në përputhje me sistemin e vet ligjor.</a:t>
            </a:r>
          </a:p>
          <a:p>
            <a:pPr algn="just"/>
            <a:endParaRPr lang="en-GB" dirty="0"/>
          </a:p>
          <a:p>
            <a:pPr algn="just"/>
            <a:r>
              <a:rPr lang="sq-AL"/>
              <a:t>Në korrik të vitit 2013, Komisioni Evropian paraqiti një propozim në Parlamentin Evropian dhe në Këshill për një rregullore të re për Eurojust për të siguruar një 'kornizë të vetme dhe të rinovuar ligjore për një Agjenci të re për Bashkëpunimin me Drejtësinë Penale (Eurojust)', pasardhësi ligjor i Eurojust siç është themeluar në vitin 2002.</a:t>
            </a:r>
          </a:p>
          <a:p>
            <a:pPr algn="just"/>
            <a:endParaRPr lang="en-GB" dirty="0"/>
          </a:p>
          <a:p>
            <a:pPr algn="just"/>
            <a:r>
              <a:rPr lang="sq-AL"/>
              <a:t>Pas negociatave të gjera, Parlamenti Evropian dhe Këshilli miratuan </a:t>
            </a:r>
            <a:r>
              <a:rPr lang="sq-AL" b="1" i="1">
                <a:hlinkClick r:id="rId3"/>
              </a:rPr>
              <a:t>Rregulloren për Agjencinë e Bashkimit Evropian për Bashkëpunimin për Drejtësinë Penale"</a:t>
            </a:r>
            <a:r>
              <a:rPr lang="sq-AL"/>
              <a:t> në nëntor 2018. Rregullorja ka krijuar një sistem të ri të qeverisjes, ka sqaruar marrëdhëniet ndërmjet Eurojust dhe Prokurorisë Publike Evropiane, ka përshkruar një regjim të ri të mbrojtjes së të dhënave, ka miratuar rregulla të reja për marrëdhëniet e jashtme të Eurojust dhe ka forcuar rolin e Parlamenteve Evropiane dhe Kombëtare në mbikëqyrjen demokratike të aktiviteteve të Eurojust. Zbatimi i Rregullores ka filluar më 12 dhjetor 2019.</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smtClean="0"/>
          </a:p>
        </p:txBody>
      </p:sp>
    </p:spTree>
    <p:extLst>
      <p:ext uri="{BB962C8B-B14F-4D97-AF65-F5344CB8AC3E}">
        <p14:creationId xmlns:p14="http://schemas.microsoft.com/office/powerpoint/2010/main" xmlns="" val="2905179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Objektivat e seancës. Pjesëmarrësit duhet të njihen me atë që pritet të arrihet deri në fund të seancës.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smtClean="0"/>
          </a:p>
        </p:txBody>
      </p:sp>
    </p:spTree>
    <p:extLst>
      <p:ext uri="{BB962C8B-B14F-4D97-AF65-F5344CB8AC3E}">
        <p14:creationId xmlns:p14="http://schemas.microsoft.com/office/powerpoint/2010/main" xmlns="" val="9604601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Ndërsa Danimarka nuk merr pjesë në Rregulloren e Eurojust, numri i Tavolinave Kombëtare u zvogëlua në dhjetor 2019 në 27, me Danimarkën që delegon një përfaqësues në Eurojust.</a:t>
            </a:r>
          </a:p>
          <a:p>
            <a:pPr algn="just"/>
            <a:r>
              <a:rPr lang="sq-AL"/>
              <a:t> </a:t>
            </a:r>
          </a:p>
          <a:p>
            <a:pPr algn="just"/>
            <a:r>
              <a:rPr lang="sq-AL"/>
              <a:t>Pas tërheqjes së Mbretërisë së Bashkuar nga Bashkimi Evropian më 31 janar 2020, numri i Tavolinave Kombëtare është 26. </a:t>
            </a:r>
          </a:p>
          <a:p>
            <a:pPr algn="just"/>
            <a:endParaRPr lang="en-GB" dirty="0"/>
          </a:p>
          <a:p>
            <a:pPr algn="just"/>
            <a:r>
              <a:rPr lang="sq-AL"/>
              <a:t>Eurojust mbështet dhe forcon koordinimin dhe bashkëpunimin ndërmjet autoriteteve kombëtare hetuese dhe ndjekëse. </a:t>
            </a:r>
          </a:p>
          <a:p>
            <a:pPr algn="just"/>
            <a:endParaRPr lang="en-GB" dirty="0"/>
          </a:p>
          <a:p>
            <a:pPr algn="just"/>
            <a:r>
              <a:rPr lang="sq-AL"/>
              <a:t>Eurojust ndihmon prokurorët dhe hetuesit e tjerë nga shtetet anëtare të BE-së në raste të krimit të rëndë kur ai krim prek dy ose më shumë shtete anëtare, ose kërkon ndjekje penale në baza të përbashkëta, në bazë të operacioneve të kryera dhe informacionit të siguruar nga autoritetet e shteteve anëtare, nga Europol, nga EPPO dhe nga OLAF.</a:t>
            </a:r>
          </a:p>
          <a:p>
            <a:pPr algn="just"/>
            <a:endParaRPr lang="en-GB" dirty="0"/>
          </a:p>
          <a:p>
            <a:pPr algn="just"/>
            <a:r>
              <a:rPr lang="sq-AL"/>
              <a:t>Eurojust vepron me kërkesë të autoriteteve kompetente të shteteve anëtare ose me iniciativë të saj. Në disa raste Eurojust mund të veprojë me kërkesë të Komisionit Evropian ose Zyrës së Prokurorit Publik Evropian.</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smtClean="0"/>
          </a:p>
        </p:txBody>
      </p:sp>
    </p:spTree>
    <p:extLst>
      <p:ext uri="{BB962C8B-B14F-4D97-AF65-F5344CB8AC3E}">
        <p14:creationId xmlns:p14="http://schemas.microsoft.com/office/powerpoint/2010/main" xmlns="" val="38538638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b="1"/>
              <a:t>Rrjeti Gjyqësor Evropian për Krimin Kibernetik</a:t>
            </a:r>
            <a:r>
              <a:rPr lang="sq-AL"/>
              <a:t> (EJCN) është krijuar në vitin 2016, gjatë Presidencës holandeze të BE-së, për të nxitur kontaktet ndërmjet praktikuesve të specializuar në kundërshtimin e sfidave të paraqitura nga krimi kibernetik, krimi i mundësuar nga kibernetika dhe hetimet në hapësirën kibernetike dhe rritja e efikasitetit të hetimeve dhe ndjekjes penale.</a:t>
            </a:r>
          </a:p>
          <a:p>
            <a:pPr algn="just"/>
            <a:endParaRPr lang="en-GB" dirty="0"/>
          </a:p>
          <a:p>
            <a:pPr algn="just"/>
            <a:r>
              <a:rPr lang="sq-AL"/>
              <a:t>EJCN lehtëson dhe rrit bashkëpunimin ndërmjet autoriteteve gjyqësore kompetente duke mundësuar shkëmbimin e ekspertizës, praktikave më të mira dhe njohurive të tjera të rëndësishme në lidhje me hetimin dhe ndjekjen penale të krimit kibernetik. Rrjeti gjithashtu nxit dialogun ndërmjet aktorëve të ndryshëm që luajnë rol në sigurimin e sundimit të ligjit në hapësirën kibernetike.</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smtClean="0"/>
          </a:p>
        </p:txBody>
      </p:sp>
    </p:spTree>
    <p:extLst>
      <p:ext uri="{BB962C8B-B14F-4D97-AF65-F5344CB8AC3E}">
        <p14:creationId xmlns:p14="http://schemas.microsoft.com/office/powerpoint/2010/main" xmlns="" val="5923954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smtClean="0"/>
          </a:p>
        </p:txBody>
      </p:sp>
    </p:spTree>
    <p:extLst>
      <p:ext uri="{BB962C8B-B14F-4D97-AF65-F5344CB8AC3E}">
        <p14:creationId xmlns:p14="http://schemas.microsoft.com/office/powerpoint/2010/main" xmlns="" val="2573180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sq-AL"/>
              <a:t>Rrjeti Gjyqësor Evropian (EJN) është një rrjet i pikave kombëtare të kontaktit për lehtësimin e bashkëpunimit gjyqësor në çështjet penale. EJN u krijua nga Aksioni i Përbashkët 98/428 JHA i 29 qershorit 1998 për të përmbushur rekomandimin nr. 21 të Planit të Veprimit për të Luftuar Krimin e Organizuar miratuar nga Këshilli më 28 prill 1997.</a:t>
            </a:r>
          </a:p>
          <a:p>
            <a:pPr algn="just"/>
            <a:endParaRPr lang="en-GB" dirty="0"/>
          </a:p>
          <a:p>
            <a:pPr algn="just"/>
            <a:r>
              <a:rPr lang="sq-AL"/>
              <a:t>Në dhjetor të vitit 2008, një bazë e re ligjore hyri në fuqi, Vendimi i Këshillit 2008/976/JHA i 16 dhjetorit 2008 mbi Rrjetin Gjyqësor Evropian (këtu e tutje "Vendimi i EJN-së"), i cili përforcoi statusin ligjor të EJN-së, duke ruajtur frymën e vitit 1998.</a:t>
            </a:r>
          </a:p>
          <a:p>
            <a:pPr algn="just"/>
            <a:endParaRPr lang="en-GB" dirty="0"/>
          </a:p>
          <a:p>
            <a:pPr algn="just"/>
            <a:r>
              <a:rPr lang="sq-AL"/>
              <a:t>EJN përbëhet nga Pikat e Kontaktit në shtetet anëtare të përcaktuara nga secili shtet anëtar ndërmjet autoriteteve qendrore të ngarkuara me bashkëpunimin gjyqësor ndërkombëtar dhe autoriteteve gjyqësore ose autoriteteve të tjera kompetente me përgjegjësi specifike në fushën e bashkëpunimit gjyqësor ndërkombëtar.</a:t>
            </a:r>
          </a:p>
          <a:p>
            <a:pPr algn="just"/>
            <a:endParaRPr lang="en-GB" dirty="0"/>
          </a:p>
          <a:p>
            <a:pPr algn="just"/>
            <a:r>
              <a:rPr lang="sq-AL"/>
              <a:t>Roli kryesor i Pikave të Kontaktit të EJN-së, të përcaktuara nga Vendimi i EJN-së si "ndërmjetës aktiv", është të lehtësojnë bashkëpunimin gjyqësor në çështjet penale ndërmjet shteteve anëtare të BE-së, veçanërisht në veprimet për të luftuar format e krimit të rëndë. Për këtë qëllim, ato ndihmojnë në krijimin e kontakteve të drejtpërdrejta ndërmjet autoriteteve kompetente dhe duke siguruar informacione ligjore dhe praktike të nevojshme për të përgatitur një kërkesë efektive për bashkëpunim gjyqësor ose për të përmirësuar bashkëpunimin gjyqësor në përgjithësi.</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smtClean="0"/>
          </a:p>
        </p:txBody>
      </p:sp>
    </p:spTree>
    <p:extLst>
      <p:ext uri="{BB962C8B-B14F-4D97-AF65-F5344CB8AC3E}">
        <p14:creationId xmlns:p14="http://schemas.microsoft.com/office/powerpoint/2010/main" xmlns="" val="3873830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smtClean="0"/>
          </a:p>
        </p:txBody>
      </p:sp>
    </p:spTree>
    <p:extLst>
      <p:ext uri="{BB962C8B-B14F-4D97-AF65-F5344CB8AC3E}">
        <p14:creationId xmlns:p14="http://schemas.microsoft.com/office/powerpoint/2010/main" xmlns="" val="1422345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smtClean="0"/>
          </a:p>
        </p:txBody>
      </p:sp>
    </p:spTree>
    <p:extLst>
      <p:ext uri="{BB962C8B-B14F-4D97-AF65-F5344CB8AC3E}">
        <p14:creationId xmlns:p14="http://schemas.microsoft.com/office/powerpoint/2010/main" xmlns="" val="1960663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Sipas këtij neni, secila palë ka detyrimin të caktojë një pikë kontakti në dispozicion 24 orë në ditë, 7 ditë në javë në mënyrë që të sigurojë ndihmë të menjëhershme në hetime dhe procedura brenda fushës së këtij Kapitulli, veçanërisht siç përcaktohet në nenin 35, paragrafi 1) pika c). Është arritur pajtimi që krijimi i këtij rrjeti është ndër mjetet më të rëndësishme të siguruara nga kjo Konventë për të siguruar që Palët mund të përgjigjen në mënyrë efektive ndaj sfidave të zbatimit të ligjit të paraqitura nga krimi lidhur me kompjuterë. </a:t>
            </a:r>
          </a:p>
          <a:p>
            <a:pPr algn="just"/>
            <a:endParaRPr lang="sr-Latn-RS" dirty="0">
              <a:effectLst/>
              <a:latin typeface="Arial" panose="020B0604020202020204" pitchFamily="34" charset="0"/>
            </a:endParaRPr>
          </a:p>
          <a:p>
            <a:pPr algn="just"/>
            <a:r>
              <a:rPr lang="sq-AL">
                <a:latin typeface="Arial" panose="020B0604020202020204" pitchFamily="34" charset="0"/>
              </a:rPr>
              <a:t>Pika e kontaktit 24/7 e secilës Palë është ose të lehtësojë ose të kryejë drejtpërdrejt, ndër të tjera, sigurimin e këshillave teknike, ruajtjen e të dhënave, mbledhjen e provave, dhënien e informacionit ligjor dhe gjetjen e të dyshuarve. Termi "informacion ligjor" në Paragrafin 1 do të thotë këshillim për një Palë tjetër që kërkon bashkëpunimin e ndonjë parakushti ligjor të kërkuar për sigurimin e bashkëpunimit joformal ose zyrtar.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smtClean="0"/>
          </a:p>
        </p:txBody>
      </p:sp>
    </p:spTree>
    <p:extLst>
      <p:ext uri="{BB962C8B-B14F-4D97-AF65-F5344CB8AC3E}">
        <p14:creationId xmlns:p14="http://schemas.microsoft.com/office/powerpoint/2010/main" xmlns="" val="38014701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Secila palë është e lirë të përcaktojë se ku mund të vendosë pikën e kontaktit brenda strukturës së saj të zbatimit të ligjit. Disa palë mund të dëshirojnë të vendosin kontaktin 24/7 brenda autoritetit të tyre qendror për ndihmë të ndërsjellë, disa mund të besojnë se vendndodhja më e mirë është me një njësi policie të specializuar në luftimin e krimeve kompjuterike apo që ndërlidhen me kompjuterë, megjithatë zgjedhjet e tjera mund të jenë të përshtatshme për një Palë të veçantë, duke pasur parasysh strukturën e saj qeveritare dhe sistemin ligjor. </a:t>
            </a:r>
          </a:p>
          <a:p>
            <a:pPr algn="just"/>
            <a:endParaRPr lang="sr-Latn-RS" dirty="0">
              <a:effectLst/>
              <a:latin typeface="Arial" panose="020B0604020202020204" pitchFamily="34" charset="0"/>
            </a:endParaRPr>
          </a:p>
          <a:p>
            <a:pPr algn="just"/>
            <a:r>
              <a:rPr lang="sq-AL">
                <a:latin typeface="Arial" panose="020B0604020202020204" pitchFamily="34" charset="0"/>
              </a:rPr>
              <a:t>Meqenëse kontakti 24/7 duhet të ofrojë këshilla teknike për ndalimin ose gjurmimin e një sulmi, si dhe detyra të tilla bashkëpunimi ndërkombëtar si gjetja e të dyshuarve, nuk ka asnjë përgjigje të saktë, dhe parashikohet që struktura e rrjetit do të evoluojë me kalimin e kohës. Në përcaktimin e pikës kombëtare të kontaktit, duhet t'i kushtohet vëmendje e duhur nevojës për të komunikuar me pikat e kontaktit duke përdorur gjuhë tjera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smtClean="0"/>
          </a:p>
        </p:txBody>
      </p:sp>
    </p:spTree>
    <p:extLst>
      <p:ext uri="{BB962C8B-B14F-4D97-AF65-F5344CB8AC3E}">
        <p14:creationId xmlns:p14="http://schemas.microsoft.com/office/powerpoint/2010/main" xmlns="" val="2826361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Neni i Konventës parasheh që ndër detyrat kritike që duhet të kryhen nga pika e kontaktit 24/7 është aftësia për të lehtësuar ekzekutimin e shpejtë të atyre funksioneve që nuk i kryen drejtpërdrejt vetë. Për shembull, nëse kontakti 24/7 i një pale është pjesë e një njësie policie, ajo duhet të ketë aftësinë për të bashkërenduar shpejt me komponentët e tjerë të rëndësishëm brenda qeverisë së saj, të tilla si autoriteti qendror për ekstradimin ndërkombëtar ose ndihmën e ndërsjellë, në mënyrë që veprimi i duhur mund të merret në çdo orë të ditës ose natës. Për më tepër, paragrafi 2 kërkon që kontakti 24/7 i secilës Palë të ketë aftësinë për të kryer komunikime me anëtarët e tjerë të rrjetit me shpejtësi.</a:t>
            </a:r>
          </a:p>
          <a:p>
            <a:pPr algn="just"/>
            <a:endParaRPr lang="en-GB" dirty="0">
              <a:effectLst/>
              <a:latin typeface="Arial" panose="020B0604020202020204" pitchFamily="34" charset="0"/>
            </a:endParaRPr>
          </a:p>
          <a:p>
            <a:pPr algn="just"/>
            <a:r>
              <a:rPr lang="sq-AL">
                <a:latin typeface="Arial" panose="020B0604020202020204" pitchFamily="34" charset="0"/>
              </a:rPr>
              <a:t>Gjithashtu ajo kërkon që çdo pikë e kontaktit në rrjet të ketë pajisje të përshtatshme. Pajisjet e azhurnuara të telefonit, faksit dhe kompjuterëve do të jenë thelbësore për funksionimin e duhur të rrjetit, dhe format e tjera të komunikimit dhe pajisjeve analitike do të duhet të jenë pjesë e sistemit ndërsa përparon teknologjia. Ajo gjithashtu kërkon që personeli që merr pjesë si pjesë e ekipit të një Pale për rrjetin të trajnohet siç duhet në lidhje me krimet që lidhen me kompjuterë dhe si duhet përgjigjur në mënyrë efektive.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smtClean="0"/>
          </a:p>
        </p:txBody>
      </p:sp>
    </p:spTree>
    <p:extLst>
      <p:ext uri="{BB962C8B-B14F-4D97-AF65-F5344CB8AC3E}">
        <p14:creationId xmlns:p14="http://schemas.microsoft.com/office/powerpoint/2010/main" xmlns="" val="1024163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smtClean="0"/>
          </a:p>
        </p:txBody>
      </p:sp>
    </p:spTree>
    <p:extLst>
      <p:ext uri="{BB962C8B-B14F-4D97-AF65-F5344CB8AC3E}">
        <p14:creationId xmlns:p14="http://schemas.microsoft.com/office/powerpoint/2010/main" xmlns="" val="1342085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sz="1800" b="0" i="0" u="none" strike="noStrike" baseline="0">
                <a:latin typeface="MinionPro-Regular"/>
              </a:rPr>
              <a:t>Prokurorët ose gjyqtarët që bëjnë një kërkesë zyrtare gjithmonë duhet të pohojnë detyrimin ndërkombëtar të një shteti të kërkuar për të ndihmuar kur një detyrim i tillë ekziston me anë të një instrumenti ndërkombëtar. Po kështu, autoriteti të cilit i shkruhet letra e kërkesës duhet gjithashtu të përcaktohet.</a:t>
            </a:r>
          </a:p>
          <a:p>
            <a:pPr algn="just"/>
            <a:endParaRPr lang="en-GB" sz="1800" b="0" i="0" u="none" strike="noStrike" baseline="0" dirty="0">
              <a:latin typeface="MinionPro-Regular"/>
            </a:endParaRPr>
          </a:p>
          <a:p>
            <a:pPr algn="just"/>
            <a:r>
              <a:rPr lang="sq-AL" sz="1800" b="0" i="0" u="none" strike="noStrike" baseline="0">
                <a:latin typeface="MinionPro-Regular"/>
              </a:rPr>
              <a:t>Në mënyrë të ngjashme personi që bën një kërkesë duhet të kujdeset për të siguruar që ligji i tij/saj i brendshëm lejon kërkesën që është duke u bërë. Për shembull, një pjesë e legjislacionit të brendshëm mund, në fakt, të mos pranojë disa kërkesa ose lloje të kërkesave që duket se i lejojnë shumë konventa, traktate ose instrumente të tjera ndërkombëtare. Për disa shtete, legjislacioni i brendshëm do të ketë përparësi. Për të bërë një kërkesë ndryshe nga sa është në përputhje me ligjin e brendshëm në rrethana të tilla mund të paraqiten sfida, ose kërkohen argumente për përjashtimin e provave të marra në këtë mënyrë.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xmlns="" val="41166859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smtClean="0"/>
          </a:p>
        </p:txBody>
      </p:sp>
    </p:spTree>
    <p:extLst>
      <p:ext uri="{BB962C8B-B14F-4D97-AF65-F5344CB8AC3E}">
        <p14:creationId xmlns:p14="http://schemas.microsoft.com/office/powerpoint/2010/main" xmlns="" val="13874569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smtClean="0"/>
          </a:p>
        </p:txBody>
      </p:sp>
    </p:spTree>
    <p:extLst>
      <p:ext uri="{BB962C8B-B14F-4D97-AF65-F5344CB8AC3E}">
        <p14:creationId xmlns:p14="http://schemas.microsoft.com/office/powerpoint/2010/main" xmlns="" val="2616610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smtClean="0"/>
          </a:p>
        </p:txBody>
      </p:sp>
    </p:spTree>
    <p:extLst>
      <p:ext uri="{BB962C8B-B14F-4D97-AF65-F5344CB8AC3E}">
        <p14:creationId xmlns:p14="http://schemas.microsoft.com/office/powerpoint/2010/main" xmlns="" val="4966611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smtClean="0"/>
          </a:p>
        </p:txBody>
      </p:sp>
    </p:spTree>
    <p:extLst>
      <p:ext uri="{BB962C8B-B14F-4D97-AF65-F5344CB8AC3E}">
        <p14:creationId xmlns:p14="http://schemas.microsoft.com/office/powerpoint/2010/main" xmlns="" val="280057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39</a:t>
            </a:fld>
            <a:endParaRPr lang="en-US" smtClean="0"/>
          </a:p>
        </p:txBody>
      </p:sp>
    </p:spTree>
    <p:extLst>
      <p:ext uri="{BB962C8B-B14F-4D97-AF65-F5344CB8AC3E}">
        <p14:creationId xmlns:p14="http://schemas.microsoft.com/office/powerpoint/2010/main" xmlns="" val="7549099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40</a:t>
            </a:fld>
            <a:endParaRPr lang="en-US" smtClean="0"/>
          </a:p>
        </p:txBody>
      </p:sp>
    </p:spTree>
    <p:extLst>
      <p:ext uri="{BB962C8B-B14F-4D97-AF65-F5344CB8AC3E}">
        <p14:creationId xmlns:p14="http://schemas.microsoft.com/office/powerpoint/2010/main" xmlns="" val="75490994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41</a:t>
            </a:fld>
            <a:endParaRPr lang="en-US" smtClean="0"/>
          </a:p>
        </p:txBody>
      </p:sp>
    </p:spTree>
    <p:extLst>
      <p:ext uri="{BB962C8B-B14F-4D97-AF65-F5344CB8AC3E}">
        <p14:creationId xmlns:p14="http://schemas.microsoft.com/office/powerpoint/2010/main" xmlns="" val="7549099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42</a:t>
            </a:fld>
            <a:endParaRPr lang="en-US" smtClean="0"/>
          </a:p>
        </p:txBody>
      </p:sp>
    </p:spTree>
    <p:extLst>
      <p:ext uri="{BB962C8B-B14F-4D97-AF65-F5344CB8AC3E}">
        <p14:creationId xmlns:p14="http://schemas.microsoft.com/office/powerpoint/2010/main" xmlns="" val="7549099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smtClean="0"/>
          </a:p>
        </p:txBody>
      </p:sp>
    </p:spTree>
    <p:extLst>
      <p:ext uri="{BB962C8B-B14F-4D97-AF65-F5344CB8AC3E}">
        <p14:creationId xmlns:p14="http://schemas.microsoft.com/office/powerpoint/2010/main" xmlns="" val="1699332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smtClean="0"/>
          </a:p>
        </p:txBody>
      </p:sp>
    </p:spTree>
    <p:extLst>
      <p:ext uri="{BB962C8B-B14F-4D97-AF65-F5344CB8AC3E}">
        <p14:creationId xmlns:p14="http://schemas.microsoft.com/office/powerpoint/2010/main" xmlns="" val="3881569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sq-AL" sz="1800" b="0" i="0" u="none" strike="noStrike" baseline="0">
                <a:latin typeface="MinionPro-Regular"/>
              </a:rPr>
              <a:t>Ndihma administrative mund, dhe duhet të përdoret gjithashtu kur bëni kërkesa për mbledhjen e provave në një shtet ku nuk kërkohet të ushtrohet asnjë kompetencë shtrënguese (p.sh. një urdhër gjykate) për të marrë provat. Një qasje e tillë zvogëlon rrezikun e vonesës dhe do të mirëpritet nga shumica e shteteve. </a:t>
            </a:r>
          </a:p>
          <a:p>
            <a:pPr algn="just"/>
            <a:endParaRPr lang="en-GB" sz="1800" b="0" i="0" u="none" strike="noStrike" baseline="0" dirty="0">
              <a:latin typeface="MinionPro-Regular"/>
            </a:endParaRPr>
          </a:p>
          <a:p>
            <a:pPr algn="just"/>
            <a:r>
              <a:rPr lang="sq-AL" sz="1800" b="0" i="0" u="none" strike="noStrike" baseline="0">
                <a:latin typeface="MinionPro-Regular"/>
              </a:rPr>
              <a:t>Në këtë kontekst, është e rëndësishme të mbani mend se, megjithëse ndihma administrative nganjëherë quhet 'ndihmë joformale', nuk do të thotë që forma e provave të marra është joformale ose jo-dëshmuese; përkundrazi, një kërkesë për dëshmi, e përmbushur në mënyrë administrative/joformale, duhet të paraqesë provat në të njëjtën formë sikur të ishte mbledhur në përgjigje të një letre zyrtare të kërkesës.</a:t>
            </a:r>
          </a:p>
          <a:p>
            <a:pPr algn="just"/>
            <a:endParaRPr lang="en-GB" sz="1800" b="0" i="0" u="none" strike="noStrike" baseline="0" dirty="0">
              <a:latin typeface="MinionPro-Regular"/>
            </a:endParaRPr>
          </a:p>
          <a:p>
            <a:pPr algn="just"/>
            <a:r>
              <a:rPr lang="sq-AL" sz="1800" b="0" i="0" u="none" strike="noStrike" baseline="0">
                <a:latin typeface="MinionPro-Regular"/>
              </a:rPr>
              <a:t>Qasja administrative apo joformale duhet të jetë hapi i parë në çdo kërkesë dëshmuese të kompleksitetit në çdo rast, edhe kur është gjithmonë qëllimi për të lëshuar një kërkesë zyrtare. Duke filluar nga një polici në polici, ose nga prokurori tek prokurori, shteti kërkues do të ketë mundësinë për të diskutuar formën dhe kërkesat e letrës me shtetin që pranon kërkesën para se letra të finalizohet; kjo do të sigurojë më mirë se adreson të gjitha çështjet që i duhen shtetit të që pranon kërkesën dhe që rrugët e hetimit të ngushtohen sa më shumë që të jetë e mundur përpara kërkesës zyrtare. Gjithashtu do të ndihmojë autoritetet në të dy shtetet për të ndërtuar rrjete dhe kontakte.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xmlns="" val="1057358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smtClean="0"/>
          </a:p>
        </p:txBody>
      </p:sp>
    </p:spTree>
    <p:extLst>
      <p:ext uri="{BB962C8B-B14F-4D97-AF65-F5344CB8AC3E}">
        <p14:creationId xmlns:p14="http://schemas.microsoft.com/office/powerpoint/2010/main" xmlns="" val="715181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q-AL" sz="1800" b="0" i="0" u="none" strike="noStrike" baseline="0">
                <a:latin typeface="MinionPro-Regular"/>
              </a:rPr>
              <a:t>Konfuzioni mund të shmanget nëse prokurorët dhe hetuesit i marrin parasysh siç duhet parametrat e konventave dhe traktateve që kanë të bëjnë me ndihmën juridike të ndërsjellë. </a:t>
            </a:r>
            <a:r>
              <a:rPr lang="sq-AL" sz="1800" b="0" i="0" u="none" strike="noStrike" baseline="0">
                <a:latin typeface="MinionPro-Bold"/>
              </a:rPr>
              <a:t>Duhet të mbahet mend se regjimi i ndihmës së ndërsjellë juridike është ai për marrjen e provave; kështu, marrja e inteligjencës dhe gjetja e të dyshuarve ose të arratisurve zakonisht duhet të kërkohet vetëm përmes ndihmës administrative për të cilën, sigurisht, marrëveshja mund të jetë ose të mos jetë e afërt.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xmlns="" val="3562253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q-AL" sz="1800" b="0" i="0" u="none" strike="noStrike" baseline="0">
                <a:latin typeface="MinionPro-Regular"/>
              </a:rPr>
              <a:t>Megjithëse nuk mund të bëhet asnjë listë përfundimtare e llojit të hetimeve që mund të merren në mënyrë joformale, disa vëzhgime të përgjithshme mund të jenë të dobishme.</a:t>
            </a:r>
          </a:p>
          <a:p>
            <a:pPr algn="just"/>
            <a:endParaRPr lang="en-GB" sz="1800" b="0" i="0" u="none" strike="noStrike" baseline="0" dirty="0">
              <a:latin typeface="MinionPro-Regular"/>
            </a:endParaRPr>
          </a:p>
          <a:p>
            <a:pPr algn="l"/>
            <a:r>
              <a:rPr lang="sq-AL" sz="1800" b="0" i="0" u="none" strike="noStrike" baseline="0">
                <a:latin typeface="MinionPro-Regular"/>
              </a:rPr>
              <a:t>Sidoqoftë, duke pasur parasysh si më lart, ndryshimet nga shteti në shtet duhet të kihen gjithmonë parasysh.</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smtClean="0"/>
          </a:p>
        </p:txBody>
      </p:sp>
    </p:spTree>
    <p:extLst>
      <p:ext uri="{BB962C8B-B14F-4D97-AF65-F5344CB8AC3E}">
        <p14:creationId xmlns:p14="http://schemas.microsoft.com/office/powerpoint/2010/main" xmlns="" val="40637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q-AL" sz="1800" b="0" i="0" u="none" strike="noStrike" baseline="0">
                <a:latin typeface="MinionPro-Regular"/>
              </a:rPr>
              <a:t>Çdo shqyrtim i ndihmës administrative nuk duhet të neglizhojë përdorimin në të cilin mund të bëhet një ndihmë e tillë për t'i hapur rrugë një kërkese të mëvonshme, zyrtare.</a:t>
            </a:r>
          </a:p>
          <a:p>
            <a:pPr algn="just"/>
            <a:endParaRPr lang="en-GB" sz="1800" b="0" i="0" u="none" strike="noStrike" baseline="0" dirty="0">
              <a:latin typeface="MinionPro-Regular"/>
            </a:endParaRPr>
          </a:p>
          <a:p>
            <a:pPr algn="just"/>
            <a:r>
              <a:rPr lang="sq-AL" sz="1800" b="0" i="0" u="none" strike="noStrike" baseline="0">
                <a:latin typeface="MinionPro-Regular"/>
              </a:rPr>
              <a:t>Për shembull, mund të jetë e mundur të shkurtohet një hetim në një letër zyrtare të kërkesës duke kërkuar fillimisht ndihmë joformale. Për shembull, nëse një deklaratë do të merret nga një punonjës i një kompanie telefonike në një kompani të huaj, duhet të merren masa administrative për të identifikuar kompaninë në fjalë, adresën e saj dhe çdo detaj tjetër që do të ndihmojë dhe përshpejtojë procesin zyrtar.</a:t>
            </a:r>
          </a:p>
          <a:p>
            <a:pPr algn="just"/>
            <a:endParaRPr lang="en-GB" sz="1800" b="0" i="0" u="none" strike="noStrike" baseline="0" dirty="0">
              <a:latin typeface="MinionPro-Regular"/>
            </a:endParaRPr>
          </a:p>
          <a:p>
            <a:pPr marL="0" indent="0" algn="just">
              <a:buFontTx/>
              <a:buNone/>
            </a:pPr>
            <a:endParaRPr lang="en-GB" sz="1800" b="0" i="0" u="none" strike="noStrike" baseline="0" dirty="0">
              <a:latin typeface="MinionPro-Regular"/>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xmlns="" val="1669794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sz="1800" b="0" i="0" u="none" strike="noStrike" baseline="0">
                <a:latin typeface="MinionPro-Regular"/>
              </a:rPr>
              <a:t>Vështirësia e mundshme që mund të çojë në mosrespektimin e këtyre elementeve mund të jetë që (në shtetet me një parim përjashtues në lidhje me provat) prova të tilla do të përjashtohen; përveç kësaj, por jo më pak të rëndësishme, veprimet e papërshtatshme me anë të një kërkese joformale mund të irritojnë autoritetet e shtetit të huaj, të cilat mund të jenë më pak të prirë të ndihmojnë me ndonjë kërkesë të ardhshme.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xmlns="" val="3850761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FontTx/>
              <a:buNone/>
            </a:pPr>
            <a:r>
              <a:rPr lang="sq-AL" sz="1800" b="0" i="0" u="none" strike="noStrike" baseline="0">
                <a:latin typeface="MinionPro-Regular"/>
              </a:rPr>
              <a:t>Rekomandime se si të bëhet ndihma juridike joformale më efikase.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smtClean="0"/>
          </a:p>
        </p:txBody>
      </p:sp>
    </p:spTree>
    <p:extLst>
      <p:ext uri="{BB962C8B-B14F-4D97-AF65-F5344CB8AC3E}">
        <p14:creationId xmlns:p14="http://schemas.microsoft.com/office/powerpoint/2010/main" xmlns="" val="1665206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4/27/2021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4/27/2021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4/27/2021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4/27/2021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4/27/2021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4/27/2021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echr.coe.int/PublishingImages/Rules_Court.jpg&amp;imgrefurl=https://www.echr.coe.int/Pages/home.aspx?p=basictexts/rules&amp;c&amp;tbnid=fjIo1BaUxHGFAM&amp;vet=12ahUKEwjd85OgyN7rAhWR16QKHUrFAMoQMygQegUIARD4AQ..i&amp;docid=ZV2G4GENavvpSM&amp;w=250&amp;h=166&amp;q=court&amp;client=firefox-b-d&amp;ved=2ahUKEwjd85OgyN7rAhWR16QKHUrFAMoQMygQegUIARD4AQ"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s://www.google.com/imgres?imgurl=https://s3.amazonaws.com/mentoring.redesign/s3fs-public/efficiency.jpg&amp;imgrefurl=https://www.score.org/blog/5-innovative-ways-run-more-efficient-small-business&amp;tbnid=q81H_a_AY7UhRM&amp;vet=12ahUKEwjRrKTiz97rAhWPiqQKHfZcBN4QMygHegUIARDZAQ..i&amp;docid=daUy_rDB5cYTXM&amp;w=724&amp;h=483&amp;q=efficient&amp;client=firefox-b-d&amp;ved=2ahUKEwjRrKTiz97rAhWPiqQKHfZcBN4QMygHegUIARDZAQ" TargetMode="Externa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eur-lex.europa.eu/legal-content/EN/AUTO/?uri=celex:32013L004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9.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9.jpe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4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s://www.google.com/imgres?imgurl=https://formalletter.net/wp-content/uploads/2020/01/Letter_Of_Request-1.png&amp;imgrefurl=https://formalletter.net/2020/01/17/formal-service-letter-request-sample/&amp;tbnid=U66l5Q7XGfvgZM&amp;vet=12ahUKEwj23a2iq9zrAhXRk6QKHcvOD1QQMygTegUIARDeAQ..i&amp;docid=GZ2khnF3qr1n0M&amp;w=940&amp;h=788&amp;q=formal%20request&amp;client=firefox-b-d&amp;ved=2ahUKEwj23a2iq9zrAhXRk6QKHcvOD1QQMygTegUIARDeAQ"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orkbloom.com/media/3763/informal-interview.jpg&amp;imgrefurl=https://workbloom.com/interview/interview-types-best-way-approach-informal-interview&amp;tbnid=qLBq8Trq2iwjhM&amp;vet=12ahUKEwj2kPjdxN7rAhVUP-wKHQIVCx0QMygEegUIARCuAQ..i&amp;docid=mipoB_kUg9uJ4M&amp;w=610&amp;h=405&amp;q=informal%20approach&amp;client=firefox-b-d&amp;ved=2ahUKEwj2kPjdxN7rAhVUP-wKHQIVCx0QMygE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s://www.google.com/imgres?imgurl=https://www.echr.coe.int/PublishingImages/Rules_Court.jpg&amp;imgrefurl=https://www.echr.coe.int/Pages/home.aspx?p=basictexts/rules&amp;c&amp;tbnid=fjIo1BaUxHGFAM&amp;vet=12ahUKEwjd85OgyN7rAhWR16QKHUrFAMoQMygQegUIARD4AQ..i&amp;docid=ZV2G4GENavvpSM&amp;w=250&amp;h=166&amp;q=court&amp;client=firefox-b-d&amp;ved=2ahUKEwjd85OgyN7rAhWR16QKHUrFAMoQMygQegUIARD4A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2.2 </a:t>
            </a:r>
          </a:p>
          <a:p>
            <a:pPr marL="0" indent="0" algn="ctr">
              <a:buFont typeface="Arial" charset="0"/>
              <a:buNone/>
              <a:defRPr/>
            </a:pPr>
            <a:r>
              <a:rPr lang="sq-AL" sz="3200" b="1">
                <a:solidFill>
                  <a:schemeClr val="tx2"/>
                </a:solidFill>
              </a:rPr>
              <a:t>Metodat Joformale të Bashkëpunimit Ndërkombëtar</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55903" y="989546"/>
            <a:ext cx="4572000" cy="5262979"/>
          </a:xfrm>
          <a:prstGeom prst="rect">
            <a:avLst/>
          </a:prstGeom>
        </p:spPr>
        <p:txBody>
          <a:bodyPr>
            <a:spAutoFit/>
          </a:bodyPr>
          <a:lstStyle/>
          <a:p>
            <a:pPr marL="342900" indent="-342900">
              <a:spcAft>
                <a:spcPts val="0"/>
              </a:spcAft>
              <a:buFont typeface="Wingdings" pitchFamily="2" charset="2"/>
              <a:buChar char="Ø"/>
            </a:pPr>
            <a:r>
              <a:rPr lang="sq-AL" sz="2100" b="1" dirty="0">
                <a:cs typeface="Arial" panose="020B0604020202020204" pitchFamily="34" charset="0"/>
              </a:rPr>
              <a:t>Disa konsiderata kryesore për ndihmën joformale:</a:t>
            </a:r>
          </a:p>
          <a:p>
            <a:pPr marL="342900" indent="-342900">
              <a:spcAft>
                <a:spcPts val="0"/>
              </a:spcAft>
              <a:buFont typeface="Wingdings" pitchFamily="2" charset="2"/>
              <a:buChar char="Ø"/>
            </a:pPr>
            <a:endParaRPr lang="en-GB" sz="2100" b="1" dirty="0">
              <a:cs typeface="Arial" panose="020B0604020202020204" pitchFamily="34" charset="0"/>
            </a:endParaRPr>
          </a:p>
          <a:p>
            <a:pPr marL="285750" indent="-285750" algn="just">
              <a:buFont typeface="Arial" panose="020B0604020202020204" pitchFamily="34" charset="0"/>
              <a:buChar char="•"/>
            </a:pPr>
            <a:r>
              <a:rPr lang="sq-AL" sz="2100" dirty="0">
                <a:cs typeface="Arial" panose="020B0604020202020204" pitchFamily="34" charset="0"/>
              </a:rPr>
              <a:t>duhet të jetë provë </a:t>
            </a:r>
            <a:r>
              <a:rPr lang="sq-AL" sz="2100" b="1" dirty="0">
                <a:cs typeface="Arial" panose="020B0604020202020204" pitchFamily="34" charset="0"/>
              </a:rPr>
              <a:t>që mund të mblidhet ligjërisht sipas ligjit të shtetit kërkues</a:t>
            </a:r>
            <a:r>
              <a:rPr lang="sq-AL" sz="2100" b="0" i="0" u="none" strike="noStrike" baseline="0" dirty="0">
                <a:cs typeface="Arial" panose="020B0604020202020204" pitchFamily="34" charset="0"/>
              </a:rPr>
              <a:t> </a:t>
            </a:r>
          </a:p>
          <a:p>
            <a:pPr marL="285750" indent="-285750" algn="just">
              <a:buFont typeface="Arial" panose="020B0604020202020204" pitchFamily="34" charset="0"/>
              <a:buChar char="•"/>
            </a:pPr>
            <a:endParaRPr lang="en-GB" sz="2100" dirty="0">
              <a:cs typeface="Arial" panose="020B0604020202020204" pitchFamily="34" charset="0"/>
            </a:endParaRPr>
          </a:p>
          <a:p>
            <a:pPr marL="285750" indent="-285750" algn="just">
              <a:buFont typeface="Arial" panose="020B0604020202020204" pitchFamily="34" charset="0"/>
              <a:buChar char="•"/>
            </a:pPr>
            <a:r>
              <a:rPr lang="sq-AL" sz="2100" i="0" u="none" strike="noStrike" baseline="0" dirty="0">
                <a:cs typeface="Arial" panose="020B0604020202020204" pitchFamily="34" charset="0"/>
              </a:rPr>
              <a:t>nuk duhet të ketë asnjë arsye për të besuar </a:t>
            </a:r>
            <a:r>
              <a:rPr lang="sq-AL" sz="2100" b="1" i="0" u="none" strike="noStrike" baseline="0" dirty="0">
                <a:cs typeface="Arial" panose="020B0604020202020204" pitchFamily="34" charset="0"/>
              </a:rPr>
              <a:t>se do të përjashtohet në prova kur kërkohet të paraqitet në gjykim</a:t>
            </a:r>
            <a:r>
              <a:rPr lang="sq-AL" sz="2100" i="0" u="none" strike="noStrike" baseline="0" dirty="0">
                <a:cs typeface="Arial" panose="020B0604020202020204" pitchFamily="34" charset="0"/>
              </a:rPr>
              <a:t> brenda shtetit kërkues</a:t>
            </a:r>
          </a:p>
          <a:p>
            <a:pPr marL="285750" indent="-285750" algn="just">
              <a:buFont typeface="Arial" panose="020B0604020202020204" pitchFamily="34" charset="0"/>
              <a:buChar char="•"/>
            </a:pPr>
            <a:endParaRPr lang="en-GB" sz="2100" b="0" i="0" u="none" strike="noStrike" baseline="0" dirty="0">
              <a:cs typeface="Arial" panose="020B0604020202020204" pitchFamily="34" charset="0"/>
            </a:endParaRPr>
          </a:p>
          <a:p>
            <a:pPr marL="285750" indent="-285750" algn="just">
              <a:buFont typeface="Arial" panose="020B0604020202020204" pitchFamily="34" charset="0"/>
              <a:buChar char="•"/>
            </a:pPr>
            <a:r>
              <a:rPr lang="sq-AL" sz="2100" dirty="0">
                <a:cs typeface="Arial" panose="020B0604020202020204" pitchFamily="34" charset="0"/>
              </a:rPr>
              <a:t>duhet të jetë </a:t>
            </a:r>
            <a:r>
              <a:rPr lang="sq-AL" sz="2100" b="1" dirty="0">
                <a:cs typeface="Arial" panose="020B0604020202020204" pitchFamily="34" charset="0"/>
              </a:rPr>
              <a:t>provë që mund të mblidhet ligjërisht</a:t>
            </a:r>
            <a:r>
              <a:rPr lang="sq-AL" sz="2100" dirty="0">
                <a:cs typeface="Arial" panose="020B0604020202020204" pitchFamily="34" charset="0"/>
              </a:rPr>
              <a:t> sipas ligjeve të shtetit që merr kërkesën</a:t>
            </a:r>
          </a:p>
        </p:txBody>
      </p:sp>
      <p:sp>
        <p:nvSpPr>
          <p:cNvPr id="5" name="Rectangle 4">
            <a:extLst>
              <a:ext uri="{FF2B5EF4-FFF2-40B4-BE49-F238E27FC236}">
                <a16:creationId xmlns:a16="http://schemas.microsoft.com/office/drawing/2014/main" xmlns="" id="{046D6463-C26B-9644-9190-9FB17B6BA87A}"/>
              </a:ext>
            </a:extLst>
          </p:cNvPr>
          <p:cNvSpPr/>
          <p:nvPr/>
        </p:nvSpPr>
        <p:spPr>
          <a:xfrm>
            <a:off x="4986482" y="1991388"/>
            <a:ext cx="4035974" cy="738664"/>
          </a:xfrm>
          <a:prstGeom prst="rect">
            <a:avLst/>
          </a:prstGeom>
        </p:spPr>
        <p:txBody>
          <a:bodyPr wrap="square">
            <a:spAutoFit/>
          </a:bodyPr>
          <a:lstStyle/>
          <a:p>
            <a:pPr marL="285750" indent="-285750" algn="just">
              <a:buFont typeface="Arial" panose="020B0604020202020204" pitchFamily="34" charset="0"/>
              <a:buChar char="•"/>
            </a:pPr>
            <a:r>
              <a:rPr lang="sq-AL" sz="2100" b="1">
                <a:cs typeface="Arial" panose="020B0604020202020204" pitchFamily="34" charset="0"/>
              </a:rPr>
              <a:t>shteti i cili pranon kërkesën nuk duhet të ketë asnjë kundërshtim</a:t>
            </a:r>
          </a:p>
        </p:txBody>
      </p:sp>
      <p:pic>
        <p:nvPicPr>
          <p:cNvPr id="1028" name="Picture 4" descr="Rules">
            <a:hlinkClick r:id="rId4"/>
            <a:extLst>
              <a:ext uri="{FF2B5EF4-FFF2-40B4-BE49-F238E27FC236}">
                <a16:creationId xmlns:a16="http://schemas.microsoft.com/office/drawing/2014/main" xmlns=""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95092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121544" y="1075387"/>
            <a:ext cx="4572000" cy="4939814"/>
          </a:xfrm>
          <a:prstGeom prst="rect">
            <a:avLst/>
          </a:prstGeom>
        </p:spPr>
        <p:txBody>
          <a:bodyPr>
            <a:spAutoFit/>
          </a:bodyPr>
          <a:lstStyle/>
          <a:p>
            <a:pPr marL="342900" indent="-342900" algn="just">
              <a:spcAft>
                <a:spcPts val="0"/>
              </a:spcAft>
              <a:buFont typeface="Wingdings" pitchFamily="2" charset="2"/>
              <a:buChar char="Ø"/>
            </a:pPr>
            <a:r>
              <a:rPr lang="sq-AL" sz="2100" b="1" i="0" u="none" strike="noStrike" baseline="0" dirty="0">
                <a:cs typeface="Arial" panose="020B0604020202020204" pitchFamily="34" charset="0"/>
              </a:rPr>
              <a:t>Për ta bërë procesin joformal (administrativ) më efikas</a:t>
            </a:r>
            <a:r>
              <a:rPr lang="sq-AL" sz="2100" b="0" i="0" u="none" strike="noStrike" baseline="0" dirty="0">
                <a:cs typeface="Arial" panose="020B0604020202020204" pitchFamily="34" charset="0"/>
              </a:rPr>
              <a:t>:</a:t>
            </a:r>
          </a:p>
          <a:p>
            <a:pPr marL="342900" indent="-342900" algn="just">
              <a:spcAft>
                <a:spcPts val="0"/>
              </a:spcAft>
              <a:buFont typeface="Wingdings" pitchFamily="2" charset="2"/>
              <a:buChar char="Ø"/>
            </a:pPr>
            <a:endParaRPr lang="en-GB" sz="2100" b="1" dirty="0">
              <a:cs typeface="Arial" panose="020B0604020202020204" pitchFamily="34" charset="0"/>
            </a:endParaRPr>
          </a:p>
          <a:p>
            <a:pPr marL="342900" indent="-342900" algn="just">
              <a:spcAft>
                <a:spcPts val="0"/>
              </a:spcAft>
              <a:buFont typeface="Arial" panose="020B0604020202020204" pitchFamily="34" charset="0"/>
              <a:buChar char="•"/>
            </a:pPr>
            <a:r>
              <a:rPr lang="sq-AL" sz="2100" b="1" dirty="0">
                <a:cs typeface="Arial" panose="020B0604020202020204" pitchFamily="34" charset="0"/>
              </a:rPr>
              <a:t>duhet mbajtur marrëdhënie e mirë</a:t>
            </a:r>
            <a:r>
              <a:rPr lang="sq-AL" sz="2100" dirty="0">
                <a:cs typeface="Arial" panose="020B0604020202020204" pitchFamily="34" charset="0"/>
              </a:rPr>
              <a:t> d.m.th. të ekzekutohet në mënyrë të ligjshme.</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q-AL" sz="2100" b="1" dirty="0">
                <a:cs typeface="Arial" panose="020B0604020202020204" pitchFamily="34" charset="0"/>
              </a:rPr>
              <a:t>të shmangen kërkesat e papërshtatshme joformale</a:t>
            </a:r>
            <a:r>
              <a:rPr lang="sq-AL" sz="2100" dirty="0">
                <a:cs typeface="Arial" panose="020B0604020202020204" pitchFamily="34" charset="0"/>
              </a:rPr>
              <a:t> pasi kjo do të irritojë autoritetet</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a:p>
            <a:pPr marL="342900" indent="-342900" algn="just">
              <a:spcAft>
                <a:spcPts val="0"/>
              </a:spcAft>
              <a:buFont typeface="Arial" panose="020B0604020202020204" pitchFamily="34" charset="0"/>
              <a:buChar char="•"/>
            </a:pPr>
            <a:r>
              <a:rPr lang="sq-AL" sz="2100" b="1" dirty="0">
                <a:cs typeface="Arial" panose="020B0604020202020204" pitchFamily="34" charset="0"/>
              </a:rPr>
              <a:t>të përdoret asistencë joformale</a:t>
            </a:r>
            <a:r>
              <a:rPr lang="sq-AL" sz="2100" dirty="0">
                <a:cs typeface="Arial" panose="020B0604020202020204" pitchFamily="34" charset="0"/>
              </a:rPr>
              <a:t> e jo ndihma juridike nëse është e mundur pasi është më e shpejtë</a:t>
            </a:r>
          </a:p>
          <a:p>
            <a:pPr marL="342900" indent="-342900" algn="just">
              <a:spcAft>
                <a:spcPts val="0"/>
              </a:spcAft>
              <a:buFont typeface="Arial" panose="020B0604020202020204" pitchFamily="34" charset="0"/>
              <a:buChar char="•"/>
            </a:pPr>
            <a:endParaRPr lang="en-GB" sz="2100" dirty="0">
              <a:cs typeface="Arial" panose="020B0604020202020204" pitchFamily="34" charset="0"/>
            </a:endParaRPr>
          </a:p>
        </p:txBody>
      </p:sp>
      <p:sp>
        <p:nvSpPr>
          <p:cNvPr id="5" name="Rectangle 4">
            <a:extLst>
              <a:ext uri="{FF2B5EF4-FFF2-40B4-BE49-F238E27FC236}">
                <a16:creationId xmlns:a16="http://schemas.microsoft.com/office/drawing/2014/main" xmlns="" id="{046D6463-C26B-9644-9190-9FB17B6BA87A}"/>
              </a:ext>
            </a:extLst>
          </p:cNvPr>
          <p:cNvSpPr/>
          <p:nvPr/>
        </p:nvSpPr>
        <p:spPr>
          <a:xfrm>
            <a:off x="4897818" y="1075387"/>
            <a:ext cx="4166678" cy="2031325"/>
          </a:xfrm>
          <a:prstGeom prst="rect">
            <a:avLst/>
          </a:prstGeom>
        </p:spPr>
        <p:txBody>
          <a:bodyPr wrap="square">
            <a:spAutoFit/>
          </a:bodyPr>
          <a:lstStyle/>
          <a:p>
            <a:pPr marL="342900" indent="-342900" algn="just">
              <a:spcAft>
                <a:spcPts val="0"/>
              </a:spcAft>
              <a:buFont typeface="Arial" panose="020B0604020202020204" pitchFamily="34" charset="0"/>
              <a:buChar char="•"/>
            </a:pPr>
            <a:r>
              <a:rPr lang="sq-AL" sz="2100" b="1">
                <a:cs typeface="Arial" panose="020B0604020202020204" pitchFamily="34" charset="0"/>
              </a:rPr>
              <a:t>të përdoret ndihma joformale për të hapur rrugën për ndihmë zyrtare</a:t>
            </a:r>
            <a:r>
              <a:rPr lang="sq-AL" sz="2100">
                <a:cs typeface="Arial" panose="020B0604020202020204" pitchFamily="34" charset="0"/>
              </a:rPr>
              <a:t>, të bëhen të gjitha hulumtimet e prapavijës në mënyrë që të bëhet një kërkesë zyrtare e përqendruar dhe e synuar e NJN-së</a:t>
            </a:r>
            <a:r>
              <a:rPr lang="sq-AL" sz="2100" b="0" i="0" u="none" strike="noStrike" baseline="0">
                <a:cs typeface="Arial" panose="020B0604020202020204" pitchFamily="34" charset="0"/>
              </a:rPr>
              <a:t>.</a:t>
            </a:r>
          </a:p>
        </p:txBody>
      </p:sp>
      <p:pic>
        <p:nvPicPr>
          <p:cNvPr id="2052" name="Picture 4" descr="5 Innovative Ways to Run a More Efficient Small Business | SCORE">
            <a:hlinkClick r:id="rId4"/>
            <a:extLst>
              <a:ext uri="{FF2B5EF4-FFF2-40B4-BE49-F238E27FC236}">
                <a16:creationId xmlns:a16="http://schemas.microsoft.com/office/drawing/2014/main" xmlns="" id="{3E3C45B7-0819-41F9-942B-74FCC6A10913}"/>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77379" y="3702462"/>
            <a:ext cx="3170555" cy="21137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66566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Zyrtare apo joformale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776911969"/>
              </p:ext>
            </p:extLst>
          </p:nvPr>
        </p:nvGraphicFramePr>
        <p:xfrm>
          <a:off x="177501" y="2346187"/>
          <a:ext cx="7466312"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052232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7" y="-27384"/>
            <a:ext cx="807906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600" b="1" dirty="0"/>
              <a:t>Organizatat dhe Rrjetet Ndërkombëtare të Specializuara për Bashkëpunim kundër Krimit </a:t>
            </a:r>
            <a:r>
              <a:rPr lang="sq-AL" sz="2600" b="1" dirty="0" err="1"/>
              <a:t>Kibernetik</a:t>
            </a:r>
            <a:endParaRPr lang="sq-AL" sz="26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99318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Organizatat dhe Rrjetet Ndërkombëtare të Specializuara në Bashkëpunimin Joformal dhe Zyrtar të Krimit Kibernetik</a:t>
            </a:r>
          </a:p>
          <a:p>
            <a:pPr algn="ctr" eaLnBrk="1" hangingPunct="1">
              <a:lnSpc>
                <a:spcPct val="80000"/>
              </a:lnSpc>
            </a:pPr>
            <a:endParaRPr lang="en-GB" sz="3200" dirty="0"/>
          </a:p>
        </p:txBody>
      </p:sp>
    </p:spTree>
    <p:extLst>
      <p:ext uri="{BB962C8B-B14F-4D97-AF65-F5344CB8AC3E}">
        <p14:creationId xmlns:p14="http://schemas.microsoft.com/office/powerpoint/2010/main" xmlns="" val="1716450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67958"/>
            <a:ext cx="4572000" cy="5847755"/>
          </a:xfrm>
          <a:prstGeom prst="rect">
            <a:avLst/>
          </a:prstGeom>
        </p:spPr>
        <p:txBody>
          <a:bodyPr>
            <a:spAutoFit/>
          </a:bodyPr>
          <a:lstStyle/>
          <a:p>
            <a:pPr marL="342900" indent="-342900">
              <a:spcAft>
                <a:spcPts val="0"/>
              </a:spcAft>
              <a:buFont typeface="Wingdings" pitchFamily="2" charset="2"/>
              <a:buChar char="Ø"/>
            </a:pPr>
            <a:r>
              <a:rPr lang="sq-AL" sz="2200" b="1" dirty="0"/>
              <a:t>Byroja Qendrore Kombëtare e Interpolit (NCB) dhe Pikat e Referencës - NCRP</a:t>
            </a:r>
          </a:p>
          <a:p>
            <a:pPr marL="342900" indent="-342900">
              <a:spcAft>
                <a:spcPts val="0"/>
              </a:spcAft>
              <a:buFont typeface="Wingdings" pitchFamily="2" charset="2"/>
              <a:buChar char="Ø"/>
            </a:pPr>
            <a:endParaRPr lang="en-GB" sz="2200" b="1" dirty="0"/>
          </a:p>
          <a:p>
            <a:pPr marL="342900" indent="-342900" algn="just">
              <a:buFont typeface="Arial" panose="020B0604020202020204" pitchFamily="34" charset="0"/>
              <a:buChar char="•"/>
            </a:pPr>
            <a:r>
              <a:rPr lang="sq-AL" sz="2100" b="1" dirty="0"/>
              <a:t>të sigurohet ndihma për anëtarët e saj</a:t>
            </a:r>
            <a:r>
              <a:rPr lang="sq-AL" sz="2100" dirty="0"/>
              <a:t> në baza të përhershme (24 orë në ditë, 7 ditë në javë)</a:t>
            </a:r>
          </a:p>
          <a:p>
            <a:pPr marL="342900" indent="-342900" algn="just">
              <a:buFont typeface="Arial" panose="020B0604020202020204" pitchFamily="34" charset="0"/>
              <a:buChar char="•"/>
            </a:pPr>
            <a:r>
              <a:rPr lang="sq-AL" sz="2100" b="1" dirty="0"/>
              <a:t>më shumë se 124 pika referimi në të gjithë botën</a:t>
            </a:r>
            <a:r>
              <a:rPr lang="sq-AL" sz="2100" dirty="0"/>
              <a:t> (shtator 2011)</a:t>
            </a:r>
          </a:p>
          <a:p>
            <a:pPr marL="342900" indent="-342900" algn="just">
              <a:buFont typeface="Arial" panose="020B0604020202020204" pitchFamily="34" charset="0"/>
              <a:buChar char="•"/>
            </a:pPr>
            <a:r>
              <a:rPr lang="sq-AL" sz="2100" dirty="0"/>
              <a:t>kanë miratuar shtrirjen e pikave të kontaktit 24/7 të Konventës së Budapestit</a:t>
            </a:r>
          </a:p>
          <a:p>
            <a:pPr marL="342900" indent="-342900" algn="just">
              <a:buFont typeface="Arial" panose="020B0604020202020204" pitchFamily="34" charset="0"/>
              <a:buChar char="•"/>
            </a:pPr>
            <a:r>
              <a:rPr lang="sq-AL" sz="2100" dirty="0"/>
              <a:t>disa Palë të Konventës kanë caktuar të njëjtën pikë referimi në Interpol - NCRP dhe gjithashtu në Rrjetin G8</a:t>
            </a:r>
          </a:p>
        </p:txBody>
      </p:sp>
      <p:sp>
        <p:nvSpPr>
          <p:cNvPr id="5" name="Rectangle 4">
            <a:extLst>
              <a:ext uri="{FF2B5EF4-FFF2-40B4-BE49-F238E27FC236}">
                <a16:creationId xmlns:a16="http://schemas.microsoft.com/office/drawing/2014/main" xmlns="" id="{046D6463-C26B-9644-9190-9FB17B6BA87A}"/>
              </a:ext>
            </a:extLst>
          </p:cNvPr>
          <p:cNvSpPr/>
          <p:nvPr/>
        </p:nvSpPr>
        <p:spPr>
          <a:xfrm>
            <a:off x="4660522" y="1211509"/>
            <a:ext cx="4361934" cy="2419124"/>
          </a:xfrm>
          <a:prstGeom prst="rect">
            <a:avLst/>
          </a:prstGeom>
        </p:spPr>
        <p:txBody>
          <a:bodyPr wrap="square">
            <a:spAutoFit/>
          </a:bodyPr>
          <a:lstStyle/>
          <a:p>
            <a:pPr marL="342900" indent="-342900" algn="just">
              <a:lnSpc>
                <a:spcPct val="90000"/>
              </a:lnSpc>
              <a:buFont typeface="Wingdings" pitchFamily="2" charset="2"/>
              <a:buChar char="ü"/>
            </a:pPr>
            <a:r>
              <a:rPr lang="sq-AL" sz="2100" b="1"/>
              <a:t>Objektivi</a:t>
            </a:r>
          </a:p>
          <a:p>
            <a:pPr marL="342900" indent="-342900" algn="just">
              <a:lnSpc>
                <a:spcPct val="90000"/>
              </a:lnSpc>
              <a:buFont typeface="Arial" panose="020B0604020202020204" pitchFamily="34" charset="0"/>
              <a:buChar char="•"/>
            </a:pPr>
            <a:r>
              <a:rPr lang="sq-AL" sz="2100"/>
              <a:t>t'i mundësohet policisë të identifikojë menjëherë ekspertët në vendet e tjera</a:t>
            </a:r>
          </a:p>
          <a:p>
            <a:pPr marL="342900" indent="-342900" algn="just">
              <a:lnSpc>
                <a:spcPct val="90000"/>
              </a:lnSpc>
              <a:buFont typeface="Arial" panose="020B0604020202020204" pitchFamily="34" charset="0"/>
              <a:buChar char="•"/>
            </a:pPr>
            <a:r>
              <a:rPr lang="sq-AL" sz="2100"/>
              <a:t>të merret ndihmë e menjëhershme në hetimet dhe mbledhjen e provave në lidhje me kompjuterin</a:t>
            </a:r>
          </a:p>
        </p:txBody>
      </p:sp>
      <p:pic>
        <p:nvPicPr>
          <p:cNvPr id="6" name="Picture 5">
            <a:extLst>
              <a:ext uri="{FF2B5EF4-FFF2-40B4-BE49-F238E27FC236}">
                <a16:creationId xmlns:a16="http://schemas.microsoft.com/office/drawing/2014/main" xmlns="" id="{D5349D2C-5342-4BA7-B5F0-19F3C2782318}"/>
              </a:ext>
            </a:extLst>
          </p:cNvPr>
          <p:cNvPicPr>
            <a:picLocks noChangeAspect="1"/>
          </p:cNvPicPr>
          <p:nvPr/>
        </p:nvPicPr>
        <p:blipFill>
          <a:blip r:embed="rId4"/>
          <a:stretch>
            <a:fillRect/>
          </a:stretch>
        </p:blipFill>
        <p:spPr>
          <a:xfrm>
            <a:off x="5338016" y="4107084"/>
            <a:ext cx="3324692" cy="1874323"/>
          </a:xfrm>
          <a:prstGeom prst="rect">
            <a:avLst/>
          </a:prstGeom>
        </p:spPr>
      </p:pic>
    </p:spTree>
    <p:extLst>
      <p:ext uri="{BB962C8B-B14F-4D97-AF65-F5344CB8AC3E}">
        <p14:creationId xmlns:p14="http://schemas.microsoft.com/office/powerpoint/2010/main" xmlns="" val="20727598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357354" cy="5293757"/>
          </a:xfrm>
          <a:prstGeom prst="rect">
            <a:avLst/>
          </a:prstGeom>
        </p:spPr>
        <p:txBody>
          <a:bodyPr wrap="square">
            <a:spAutoFit/>
          </a:bodyPr>
          <a:lstStyle/>
          <a:p>
            <a:pPr marL="342900" indent="-342900">
              <a:spcAft>
                <a:spcPts val="0"/>
              </a:spcAft>
              <a:buFont typeface="Wingdings" pitchFamily="2" charset="2"/>
              <a:buChar char="Ø"/>
            </a:pPr>
            <a:r>
              <a:rPr lang="sq-AL" sz="2200" b="1" dirty="0"/>
              <a:t>Byroja Qendrore Kombëtare e Interpolit (NCB) dhe Pikat e Referencës - NCRP</a:t>
            </a:r>
          </a:p>
          <a:p>
            <a:pPr marL="342900" indent="-342900" algn="just">
              <a:spcAft>
                <a:spcPts val="0"/>
              </a:spcAft>
              <a:buFont typeface="Wingdings" pitchFamily="2" charset="2"/>
              <a:buChar char="Ø"/>
            </a:pPr>
            <a:endParaRPr lang="en-GB" sz="1200" b="1" dirty="0"/>
          </a:p>
          <a:p>
            <a:pPr marL="342900" indent="-342900" algn="just">
              <a:buFont typeface="Arial" panose="020B0604020202020204" pitchFamily="34" charset="0"/>
              <a:buChar char="•"/>
            </a:pPr>
            <a:r>
              <a:rPr lang="sq-AL" sz="2000" b="1" dirty="0"/>
              <a:t>për të siguruar</a:t>
            </a:r>
            <a:r>
              <a:rPr lang="sq-AL" sz="2000" dirty="0"/>
              <a:t> dhe shkëmbyer informacione policore dhe mbështetje teknike dhe </a:t>
            </a:r>
            <a:r>
              <a:rPr lang="sq-AL" sz="2000" dirty="0" err="1"/>
              <a:t>operacionale</a:t>
            </a:r>
            <a:endParaRPr lang="sq-AL" sz="2000" dirty="0"/>
          </a:p>
          <a:p>
            <a:pPr marL="342900" indent="-342900" algn="just">
              <a:buFont typeface="Arial" panose="020B0604020202020204" pitchFamily="34" charset="0"/>
              <a:buChar char="•"/>
            </a:pPr>
            <a:r>
              <a:rPr lang="sq-AL" sz="2000" b="1" dirty="0"/>
              <a:t>për të siguruar</a:t>
            </a:r>
            <a:r>
              <a:rPr lang="sq-AL" sz="2000" dirty="0"/>
              <a:t> që informacioni tipik i policisë mund të shkëmbehet sa më shpejt të jetë e mundur lidhur me terroristët e dyshuar, persona në kërkim, gjurmë gishtash, profile ADN-je, dokumente udhëtimi të humbura ose të vjedhura, automjete të vjedhura, vepra arti të vjedhura</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95186" y="1141550"/>
            <a:ext cx="3882262" cy="2800767"/>
          </a:xfrm>
          <a:prstGeom prst="rect">
            <a:avLst/>
          </a:prstGeom>
        </p:spPr>
        <p:txBody>
          <a:bodyPr wrap="square">
            <a:spAutoFit/>
          </a:bodyPr>
          <a:lstStyle/>
          <a:p>
            <a:pPr marL="342900" indent="-342900" algn="just">
              <a:buFont typeface="Wingdings" pitchFamily="2" charset="2"/>
              <a:buChar char="ü"/>
            </a:pPr>
            <a:r>
              <a:rPr lang="sq-AL" sz="2200" b="1" dirty="0"/>
              <a:t>Nuk mund të përdoret për të kërkuar urgjentisht ruajtjen</a:t>
            </a:r>
            <a:r>
              <a:rPr lang="sq-AL" sz="2200" dirty="0"/>
              <a:t> e të dhënave kompjuterike ose ruajtjen e të dhënave të trafikut ose ndonjë lloj mase në mënyrë që të merren ose të ruhen provat</a:t>
            </a:r>
          </a:p>
          <a:p>
            <a:pPr marL="342900" indent="-342900" algn="just">
              <a:buFont typeface="Arial" panose="020B0604020202020204" pitchFamily="34" charset="0"/>
              <a:buChar char="•"/>
            </a:pPr>
            <a:endParaRPr lang="en-GB" sz="2200" dirty="0"/>
          </a:p>
        </p:txBody>
      </p:sp>
      <p:pic>
        <p:nvPicPr>
          <p:cNvPr id="10" name="Picture 9" descr="A picture containing screenshot&#10;&#10;Description automatically generated">
            <a:extLst>
              <a:ext uri="{FF2B5EF4-FFF2-40B4-BE49-F238E27FC236}">
                <a16:creationId xmlns:a16="http://schemas.microsoft.com/office/drawing/2014/main" xmlns="" id="{815A3013-88E7-42BE-BF38-EA7118DD7C9D}"/>
              </a:ext>
            </a:extLst>
          </p:cNvPr>
          <p:cNvPicPr>
            <a:picLocks noChangeAspect="1"/>
          </p:cNvPicPr>
          <p:nvPr/>
        </p:nvPicPr>
        <p:blipFill>
          <a:blip r:embed="rId4"/>
          <a:stretch>
            <a:fillRect/>
          </a:stretch>
        </p:blipFill>
        <p:spPr>
          <a:xfrm>
            <a:off x="5095153" y="3660419"/>
            <a:ext cx="3739167" cy="2800766"/>
          </a:xfrm>
          <a:prstGeom prst="rect">
            <a:avLst/>
          </a:prstGeom>
        </p:spPr>
      </p:pic>
    </p:spTree>
    <p:extLst>
      <p:ext uri="{BB962C8B-B14F-4D97-AF65-F5344CB8AC3E}">
        <p14:creationId xmlns:p14="http://schemas.microsoft.com/office/powerpoint/2010/main" xmlns="" val="1944914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3915919" cy="5139869"/>
          </a:xfrm>
          <a:prstGeom prst="rect">
            <a:avLst/>
          </a:prstGeom>
        </p:spPr>
        <p:txBody>
          <a:bodyPr wrap="square">
            <a:spAutoFit/>
          </a:bodyPr>
          <a:lstStyle/>
          <a:p>
            <a:pPr marL="342900" indent="-342900" eaLnBrk="1" fontAlgn="auto" hangingPunct="1">
              <a:spcAft>
                <a:spcPts val="0"/>
              </a:spcAft>
              <a:buFont typeface="Wingdings" pitchFamily="2" charset="2"/>
              <a:buChar char="Ø"/>
              <a:defRPr/>
            </a:pPr>
            <a:r>
              <a:rPr lang="sq-AL" sz="2200" b="1" dirty="0"/>
              <a:t>Iniciativat kryesore të INTERPOL-it në fushën e krimit financiar dhe të teknologjisë së lartë përqendrohen në:</a:t>
            </a:r>
          </a:p>
          <a:p>
            <a:pPr marL="342900" indent="-342900" eaLnBrk="1" fontAlgn="auto" hangingPunct="1">
              <a:spcAft>
                <a:spcPts val="0"/>
              </a:spcAft>
              <a:buFont typeface="Wingdings" pitchFamily="2" charset="2"/>
              <a:buChar char="Ø"/>
              <a:defRPr/>
            </a:pPr>
            <a:endParaRPr lang="en-US" altLang="en-US" sz="1100" b="1" dirty="0"/>
          </a:p>
          <a:p>
            <a:pPr marL="342900" indent="-342900" eaLnBrk="1" fontAlgn="auto" hangingPunct="1">
              <a:spcAft>
                <a:spcPts val="0"/>
              </a:spcAft>
              <a:buFont typeface="Arial" panose="020B0604020202020204" pitchFamily="34" charset="0"/>
              <a:buChar char="•"/>
              <a:defRPr/>
            </a:pPr>
            <a:r>
              <a:rPr lang="sq-AL" sz="2200" i="1" dirty="0"/>
              <a:t>Mashtrimin me kartela të pagesës</a:t>
            </a:r>
          </a:p>
          <a:p>
            <a:pPr marL="342900" indent="-342900" eaLnBrk="1" fontAlgn="auto" hangingPunct="1">
              <a:spcAft>
                <a:spcPts val="0"/>
              </a:spcAft>
              <a:buFont typeface="Arial" panose="020B0604020202020204" pitchFamily="34" charset="0"/>
              <a:buChar char="•"/>
              <a:defRPr/>
            </a:pPr>
            <a:r>
              <a:rPr lang="sq-AL" sz="2200" i="1" dirty="0"/>
              <a:t>Pastrimin e parave </a:t>
            </a:r>
          </a:p>
          <a:p>
            <a:pPr marL="342900" indent="-342900" eaLnBrk="1" fontAlgn="auto" hangingPunct="1">
              <a:spcAft>
                <a:spcPts val="0"/>
              </a:spcAft>
              <a:buFont typeface="Arial" panose="020B0604020202020204" pitchFamily="34" charset="0"/>
              <a:buChar char="•"/>
              <a:defRPr/>
            </a:pPr>
            <a:r>
              <a:rPr lang="sq-AL" sz="2200" i="1" dirty="0"/>
              <a:t>Të drejtat e pronës intelektuale (IPR)</a:t>
            </a:r>
          </a:p>
          <a:p>
            <a:pPr marL="342900" indent="-342900" eaLnBrk="1" fontAlgn="auto" hangingPunct="1">
              <a:spcAft>
                <a:spcPts val="0"/>
              </a:spcAft>
              <a:buFont typeface="Arial" panose="020B0604020202020204" pitchFamily="34" charset="0"/>
              <a:buChar char="•"/>
              <a:defRPr/>
            </a:pPr>
            <a:r>
              <a:rPr lang="sq-AL" sz="2200" i="1" dirty="0"/>
              <a:t>Valutat e falsifikuara &amp; dokumentet e sigurisë </a:t>
            </a:r>
          </a:p>
          <a:p>
            <a:pPr marL="342900" indent="-342900" eaLnBrk="1" fontAlgn="auto" hangingPunct="1">
              <a:spcAft>
                <a:spcPts val="0"/>
              </a:spcAft>
              <a:buFont typeface="Arial" panose="020B0604020202020204" pitchFamily="34" charset="0"/>
              <a:buChar char="•"/>
              <a:defRPr/>
            </a:pPr>
            <a:r>
              <a:rPr lang="sq-AL" sz="2200" i="1" dirty="0"/>
              <a:t>Teknologjitë e reja </a:t>
            </a:r>
          </a:p>
          <a:p>
            <a:pPr marL="342900" indent="-342900" eaLnBrk="1" fontAlgn="auto" hangingPunct="1">
              <a:spcAft>
                <a:spcPts val="0"/>
              </a:spcAft>
              <a:buFont typeface="Arial" panose="020B0604020202020204" pitchFamily="34" charset="0"/>
              <a:buChar char="•"/>
              <a:defRPr/>
            </a:pPr>
            <a:r>
              <a:rPr lang="sq-AL" sz="2200" i="1" dirty="0"/>
              <a:t>Mashtrimi financiar</a:t>
            </a:r>
          </a:p>
        </p:txBody>
      </p:sp>
      <p:pic>
        <p:nvPicPr>
          <p:cNvPr id="16" name="Picture 10" descr="C:\Users\Branko Stamenkovic\Desktop\interpol_logo_by_sparviero_sm79-d4flh4g.jpg">
            <a:extLst>
              <a:ext uri="{FF2B5EF4-FFF2-40B4-BE49-F238E27FC236}">
                <a16:creationId xmlns:a16="http://schemas.microsoft.com/office/drawing/2014/main" xmlns="" id="{A98B018A-F57E-584D-8DB4-9B758A3CF91A}"/>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456386" y="2064066"/>
            <a:ext cx="4426413" cy="33192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010669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394957" cy="4154984"/>
          </a:xfrm>
          <a:prstGeom prst="rect">
            <a:avLst/>
          </a:prstGeom>
        </p:spPr>
        <p:txBody>
          <a:bodyPr wrap="square">
            <a:spAutoFit/>
          </a:bodyPr>
          <a:lstStyle/>
          <a:p>
            <a:pPr marL="342900" indent="-342900">
              <a:spcAft>
                <a:spcPts val="0"/>
              </a:spcAft>
              <a:buFont typeface="Wingdings" pitchFamily="2" charset="2"/>
              <a:buChar char="Ø"/>
            </a:pPr>
            <a:r>
              <a:rPr lang="sq-AL" sz="2200" b="1" dirty="0"/>
              <a:t>Bashkimi Evropian</a:t>
            </a:r>
            <a:r>
              <a:rPr lang="sq-AL" sz="2200" dirty="0"/>
              <a:t>:</a:t>
            </a:r>
          </a:p>
          <a:p>
            <a:pPr marL="342900" indent="-342900">
              <a:spcAft>
                <a:spcPts val="0"/>
              </a:spcAft>
              <a:buFont typeface="Wingdings" pitchFamily="2" charset="2"/>
              <a:buChar char="Ø"/>
            </a:pPr>
            <a:endParaRPr lang="en-GB" sz="2200" b="1" dirty="0"/>
          </a:p>
          <a:p>
            <a:pPr marL="342900" lvl="0" indent="-342900" algn="just">
              <a:buFont typeface="Arial" panose="020B0604020202020204" pitchFamily="34" charset="0"/>
              <a:buChar char="•"/>
            </a:pPr>
            <a:r>
              <a:rPr lang="sq-AL" sz="2200" i="1" dirty="0"/>
              <a:t>Konventa e 29/5/2000 për Ndihmën e Ndërsjellë në Çështjet Penale ndërmjet Shteteve Anëtare dhe Protokolli i saj, i 16/10/2001</a:t>
            </a:r>
          </a:p>
          <a:p>
            <a:pPr marL="342900" lvl="0" indent="-342900" algn="just">
              <a:buFont typeface="Arial" panose="020B0604020202020204" pitchFamily="34" charset="0"/>
              <a:buChar char="•"/>
            </a:pPr>
            <a:r>
              <a:rPr lang="sq-AL" sz="2200" i="1" dirty="0"/>
              <a:t>Vendimi Kornizë i BE-së (2003/577/JHA) mbi ngrirjen e pasurisë ose provave</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xmlns="" id="{046D6463-C26B-9644-9190-9FB17B6BA87A}"/>
              </a:ext>
            </a:extLst>
          </p:cNvPr>
          <p:cNvSpPr/>
          <p:nvPr/>
        </p:nvSpPr>
        <p:spPr>
          <a:xfrm>
            <a:off x="4660523" y="1186710"/>
            <a:ext cx="4361934" cy="3139321"/>
          </a:xfrm>
          <a:prstGeom prst="rect">
            <a:avLst/>
          </a:prstGeom>
        </p:spPr>
        <p:txBody>
          <a:bodyPr wrap="square">
            <a:spAutoFit/>
          </a:bodyPr>
          <a:lstStyle/>
          <a:p>
            <a:pPr marL="342900" lvl="0" indent="-342900" algn="just">
              <a:buFont typeface="Arial" panose="020B0604020202020204" pitchFamily="34" charset="0"/>
              <a:buChar char="•"/>
            </a:pPr>
            <a:r>
              <a:rPr lang="sq-AL" sz="2200" i="1" dirty="0"/>
              <a:t>Vendimi Kornizë i BE-së (2008/978/JHA) mbi Garancinë Evropiane të Provave (në tekstin e mëtejmë EEW).    </a:t>
            </a:r>
          </a:p>
          <a:p>
            <a:pPr marL="342900" lvl="0" indent="-342900" algn="just">
              <a:buFont typeface="Arial" panose="020B0604020202020204" pitchFamily="34" charset="0"/>
              <a:buChar char="•"/>
            </a:pPr>
            <a:r>
              <a:rPr lang="sq-AL" sz="2200" i="1" dirty="0"/>
              <a:t>Direktiva 2014/41/EU për Urdhrin Evropian për Hetime (në vijim EIO).   </a:t>
            </a:r>
          </a:p>
          <a:p>
            <a:pPr marL="342900" indent="-342900">
              <a:buFont typeface="Arial" panose="020B0604020202020204" pitchFamily="34" charset="0"/>
              <a:buChar char="•"/>
            </a:pPr>
            <a:endParaRPr lang="en-GB" sz="2200" i="1" dirty="0"/>
          </a:p>
        </p:txBody>
      </p:sp>
      <p:pic>
        <p:nvPicPr>
          <p:cNvPr id="9" name="Picture 8">
            <a:extLst>
              <a:ext uri="{FF2B5EF4-FFF2-40B4-BE49-F238E27FC236}">
                <a16:creationId xmlns:a16="http://schemas.microsoft.com/office/drawing/2014/main" xmlns="" id="{0545B119-3C94-9949-ACF1-ABB659C7136E}"/>
              </a:ext>
            </a:extLst>
          </p:cNvPr>
          <p:cNvPicPr>
            <a:picLocks noChangeAspect="1"/>
          </p:cNvPicPr>
          <p:nvPr/>
        </p:nvPicPr>
        <p:blipFill>
          <a:blip r:embed="rId4"/>
          <a:stretch>
            <a:fillRect/>
          </a:stretch>
        </p:blipFill>
        <p:spPr>
          <a:xfrm>
            <a:off x="3275979" y="4618537"/>
            <a:ext cx="2769088" cy="1839321"/>
          </a:xfrm>
          <a:prstGeom prst="rect">
            <a:avLst/>
          </a:prstGeom>
        </p:spPr>
      </p:pic>
    </p:spTree>
    <p:extLst>
      <p:ext uri="{BB962C8B-B14F-4D97-AF65-F5344CB8AC3E}">
        <p14:creationId xmlns:p14="http://schemas.microsoft.com/office/powerpoint/2010/main" xmlns="" val="25735635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sq-AL" sz="2200" b="1" dirty="0"/>
              <a:t>Rrjeti i pikave të kontaktit 24/7 të Bashkimit Evropian</a:t>
            </a:r>
            <a:r>
              <a:rPr lang="sq-AL" sz="2200" dirty="0"/>
              <a:t>:</a:t>
            </a:r>
          </a:p>
          <a:p>
            <a:pPr marL="342900" indent="-342900">
              <a:spcAft>
                <a:spcPts val="0"/>
              </a:spcAft>
              <a:buFont typeface="Wingdings" pitchFamily="2" charset="2"/>
              <a:buChar char="Ø"/>
            </a:pPr>
            <a:endParaRPr lang="en-GB" sz="2200" b="1" dirty="0"/>
          </a:p>
          <a:p>
            <a:pPr marL="342900" indent="-342900">
              <a:buFont typeface="Wingdings" pitchFamily="2" charset="2"/>
              <a:buChar char="ü"/>
            </a:pPr>
            <a:r>
              <a:rPr lang="sq-AL" sz="2200" dirty="0"/>
              <a:t>Direktiva </a:t>
            </a:r>
            <a:r>
              <a:rPr lang="sq-AL" sz="2200" dirty="0">
                <a:hlinkClick r:id="rId4"/>
              </a:rPr>
              <a:t>2013/40/EU</a:t>
            </a:r>
            <a:r>
              <a:rPr lang="sq-AL" sz="2200" dirty="0"/>
              <a:t> e Parlamentit Evropian dhe e Këshillit e datës 12 gusht 2013 mbi sulmet kundër sistemeve të informacionit dhe zëvendësimin e vendimit kornizë të Këshillit 2005/222/JHA:</a:t>
            </a:r>
          </a:p>
          <a:p>
            <a:pPr marL="342900" indent="-342900">
              <a:buFont typeface="Wingdings" pitchFamily="2" charset="2"/>
              <a:buChar char="ü"/>
            </a:pPr>
            <a:endParaRPr lang="en-US" sz="2200" dirty="0"/>
          </a:p>
          <a:p>
            <a:pPr marL="342900" indent="-342900">
              <a:buFont typeface="Arial" panose="020B0604020202020204" pitchFamily="34" charset="0"/>
              <a:buChar char="•"/>
            </a:pPr>
            <a:r>
              <a:rPr lang="sq-AL" sz="2200" i="1" dirty="0"/>
              <a:t>kanë një pikë </a:t>
            </a:r>
            <a:r>
              <a:rPr lang="sq-AL" sz="2200" i="1" dirty="0" err="1"/>
              <a:t>operacionale</a:t>
            </a:r>
            <a:r>
              <a:rPr lang="sq-AL" sz="2200" i="1" dirty="0"/>
              <a:t> kombëtare të kontaktit</a:t>
            </a:r>
          </a:p>
          <a:p>
            <a:pPr marL="342900" indent="-342900">
              <a:buFont typeface="Arial" panose="020B0604020202020204" pitchFamily="34" charset="0"/>
              <a:buChar char="•"/>
            </a:pPr>
            <a:r>
              <a:rPr lang="sq-AL" sz="2200" i="1" dirty="0"/>
              <a:t>përdorin rrjetin ekzistues të pikave të kontaktit 24/7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xmlns="" id="{046D6463-C26B-9644-9190-9FB17B6BA87A}"/>
              </a:ext>
            </a:extLst>
          </p:cNvPr>
          <p:cNvSpPr/>
          <p:nvPr/>
        </p:nvSpPr>
        <p:spPr>
          <a:xfrm>
            <a:off x="4572000" y="1775862"/>
            <a:ext cx="4572000" cy="2462213"/>
          </a:xfrm>
          <a:prstGeom prst="rect">
            <a:avLst/>
          </a:prstGeom>
        </p:spPr>
        <p:txBody>
          <a:bodyPr>
            <a:spAutoFit/>
          </a:bodyPr>
          <a:lstStyle/>
          <a:p>
            <a:pPr marL="342900" lvl="0" indent="-342900">
              <a:buFont typeface="Arial" panose="020B0604020202020204" pitchFamily="34" charset="0"/>
              <a:buChar char="•"/>
            </a:pPr>
            <a:r>
              <a:rPr lang="sq-AL" sz="2200" i="1"/>
              <a:t>u përgjigjet kërkesave urgjente për ndihmë brenda 8 orësh për të treguar nëse dhe kur mund të jepet përgjigje</a:t>
            </a:r>
          </a:p>
          <a:p>
            <a:pPr marL="342900" lvl="0" indent="-342900">
              <a:buFont typeface="Arial" panose="020B0604020202020204" pitchFamily="34" charset="0"/>
              <a:buChar char="•"/>
            </a:pPr>
            <a:r>
              <a:rPr lang="sq-AL" sz="2200" i="1"/>
              <a:t>mbledhin të dhëna statistikore për krimet kibernetike. </a:t>
            </a:r>
          </a:p>
          <a:p>
            <a:pPr marL="342900" indent="-342900">
              <a:buFont typeface="Arial" panose="020B0604020202020204" pitchFamily="34" charset="0"/>
              <a:buChar char="•"/>
            </a:pPr>
            <a:endParaRPr lang="en-GB" sz="2200" i="1" dirty="0"/>
          </a:p>
        </p:txBody>
      </p:sp>
      <p:pic>
        <p:nvPicPr>
          <p:cNvPr id="6" name="Picture 5">
            <a:extLst>
              <a:ext uri="{FF2B5EF4-FFF2-40B4-BE49-F238E27FC236}">
                <a16:creationId xmlns:a16="http://schemas.microsoft.com/office/drawing/2014/main" xmlns="" id="{E459DA6A-AECF-7942-ACB7-639BDD7A6975}"/>
              </a:ext>
            </a:extLst>
          </p:cNvPr>
          <p:cNvPicPr>
            <a:picLocks noChangeAspect="1"/>
          </p:cNvPicPr>
          <p:nvPr/>
        </p:nvPicPr>
        <p:blipFill>
          <a:blip r:embed="rId5"/>
          <a:stretch>
            <a:fillRect/>
          </a:stretch>
        </p:blipFill>
        <p:spPr>
          <a:xfrm>
            <a:off x="5242196" y="4333417"/>
            <a:ext cx="3231607" cy="1776314"/>
          </a:xfrm>
          <a:prstGeom prst="rect">
            <a:avLst/>
          </a:prstGeom>
        </p:spPr>
      </p:pic>
    </p:spTree>
    <p:extLst>
      <p:ext uri="{BB962C8B-B14F-4D97-AF65-F5344CB8AC3E}">
        <p14:creationId xmlns:p14="http://schemas.microsoft.com/office/powerpoint/2010/main" xmlns="" val="1008740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71522" y="1022735"/>
            <a:ext cx="4271891" cy="5847755"/>
          </a:xfrm>
          <a:prstGeom prst="rect">
            <a:avLst/>
          </a:prstGeom>
        </p:spPr>
        <p:txBody>
          <a:bodyPr wrap="square">
            <a:spAutoFit/>
          </a:bodyPr>
          <a:lstStyle/>
          <a:p>
            <a:pPr marL="342900" indent="-342900" eaLnBrk="1" hangingPunct="1">
              <a:buFont typeface="Wingdings" pitchFamily="2" charset="2"/>
              <a:buChar char="Ø"/>
            </a:pPr>
            <a:r>
              <a:rPr lang="sq-AL" sz="2200" b="1" dirty="0"/>
              <a:t>Pjesa e parë</a:t>
            </a:r>
          </a:p>
          <a:p>
            <a:pPr marL="342900" indent="-342900" eaLnBrk="1" hangingPunct="1">
              <a:buFont typeface="Wingdings" panose="05000000000000000000" pitchFamily="2" charset="2"/>
              <a:buChar char="ü"/>
            </a:pPr>
            <a:r>
              <a:rPr lang="sq-AL" sz="2200" i="1" dirty="0"/>
              <a:t>Ndihma juridike e ndërsjellë zyrtare dhe joformale në çështjet penale</a:t>
            </a:r>
          </a:p>
          <a:p>
            <a:pPr marL="342900" indent="-342900" eaLnBrk="1" hangingPunct="1">
              <a:buFont typeface="Wingdings" pitchFamily="2" charset="2"/>
              <a:buChar char="Ø"/>
            </a:pPr>
            <a:endParaRPr lang="en-GB" sz="2200" b="1" dirty="0"/>
          </a:p>
          <a:p>
            <a:pPr marL="342900" indent="-342900" eaLnBrk="1" hangingPunct="1">
              <a:buFont typeface="Wingdings" pitchFamily="2" charset="2"/>
              <a:buChar char="Ø"/>
            </a:pPr>
            <a:r>
              <a:rPr lang="sq-AL" sz="2200" b="1" dirty="0"/>
              <a:t>Pjesa e dytë</a:t>
            </a:r>
          </a:p>
          <a:p>
            <a:pPr marL="342900" indent="-342900">
              <a:buFont typeface="Wingdings" pitchFamily="2" charset="2"/>
              <a:buChar char="ü"/>
            </a:pPr>
            <a:r>
              <a:rPr lang="sq-AL" sz="2200" i="1" dirty="0"/>
              <a:t>Organizatat dhe Rrjetet Ndërkombëtare të Specializuara në Bashkëpunimin Joformal dhe Zyrtar të Krimit </a:t>
            </a:r>
            <a:r>
              <a:rPr lang="sq-AL" sz="2200" i="1" dirty="0" err="1"/>
              <a:t>Kibernetik</a:t>
            </a:r>
            <a:endParaRPr lang="sq-AL" sz="2200" i="1" dirty="0"/>
          </a:p>
          <a:p>
            <a:pPr marL="0" indent="0" eaLnBrk="1" hangingPunct="1">
              <a:buNone/>
            </a:pPr>
            <a:endParaRPr lang="en-GB" sz="2200" dirty="0"/>
          </a:p>
          <a:p>
            <a:pPr marL="342900" indent="-342900" eaLnBrk="1" hangingPunct="1">
              <a:buFont typeface="Wingdings" pitchFamily="2" charset="2"/>
              <a:buChar char="Ø"/>
            </a:pPr>
            <a:r>
              <a:rPr lang="sq-AL" sz="2200" b="1" dirty="0"/>
              <a:t>Pjesa e tretë</a:t>
            </a:r>
          </a:p>
          <a:p>
            <a:pPr marL="342900" indent="-342900" eaLnBrk="1" hangingPunct="1">
              <a:buFont typeface="Wingdings" pitchFamily="2" charset="2"/>
              <a:buChar char="ü"/>
            </a:pPr>
            <a:r>
              <a:rPr lang="sq-AL" sz="2200" i="1" dirty="0"/>
              <a:t>Rrjeti i Bashkëpunimit Ndërkombëtar sipas Konventës së Budapestit 24/7</a:t>
            </a:r>
          </a:p>
          <a:p>
            <a:pPr marL="342900" indent="-342900" eaLnBrk="1" hangingPunct="1">
              <a:buFont typeface="Wingdings" pitchFamily="2" charset="2"/>
              <a:buChar char="Ø"/>
            </a:pPr>
            <a:endParaRPr lang="en-GB" sz="2200" dirty="0"/>
          </a:p>
        </p:txBody>
      </p:sp>
      <p:sp>
        <p:nvSpPr>
          <p:cNvPr id="7" name="Rectangle 6">
            <a:extLst>
              <a:ext uri="{FF2B5EF4-FFF2-40B4-BE49-F238E27FC236}">
                <a16:creationId xmlns:a16="http://schemas.microsoft.com/office/drawing/2014/main" xmlns="" id="{A51B7354-820D-5541-8995-2697B2FEAA89}"/>
              </a:ext>
            </a:extLst>
          </p:cNvPr>
          <p:cNvSpPr/>
          <p:nvPr/>
        </p:nvSpPr>
        <p:spPr>
          <a:xfrm>
            <a:off x="4960882" y="1022735"/>
            <a:ext cx="4183117" cy="2800767"/>
          </a:xfrm>
          <a:prstGeom prst="rect">
            <a:avLst/>
          </a:prstGeom>
        </p:spPr>
        <p:txBody>
          <a:bodyPr wrap="square">
            <a:spAutoFit/>
          </a:bodyPr>
          <a:lstStyle/>
          <a:p>
            <a:pPr marL="342900" indent="-342900" eaLnBrk="1" hangingPunct="1">
              <a:buFont typeface="Wingdings" pitchFamily="2" charset="2"/>
              <a:buChar char="Ø"/>
            </a:pPr>
            <a:r>
              <a:rPr lang="sq-AL" sz="2200" b="1" dirty="0"/>
              <a:t>Pjesa e katërt</a:t>
            </a:r>
          </a:p>
          <a:p>
            <a:pPr marL="342900" indent="-342900">
              <a:buFont typeface="Wingdings" pitchFamily="2" charset="2"/>
              <a:buChar char="ü"/>
            </a:pPr>
            <a:r>
              <a:rPr lang="sq-AL" sz="2200" i="1" dirty="0"/>
              <a:t>Shembull i shteteve të Partneritetit Lindor: përmirësimi i praktikave të bashkëpunimit ndërkombëtar</a:t>
            </a:r>
          </a:p>
          <a:p>
            <a:pPr marL="342900" indent="-342900" eaLnBrk="1" hangingPunct="1">
              <a:buFont typeface="Wingdings" pitchFamily="2" charset="2"/>
              <a:buChar char="Ø"/>
            </a:pPr>
            <a:endParaRPr lang="en-GB" sz="1600" b="1" dirty="0"/>
          </a:p>
          <a:p>
            <a:pPr marL="342900" indent="-342900" eaLnBrk="1" hangingPunct="1">
              <a:buFont typeface="Wingdings" pitchFamily="2" charset="2"/>
              <a:buChar char="Ø"/>
            </a:pPr>
            <a:r>
              <a:rPr lang="sq-AL" sz="2200" b="1" dirty="0"/>
              <a:t>Pjesa e pestë</a:t>
            </a:r>
          </a:p>
          <a:p>
            <a:pPr marL="342900" indent="-342900">
              <a:buFont typeface="Wingdings" pitchFamily="2" charset="2"/>
              <a:buChar char="ü"/>
            </a:pPr>
            <a:r>
              <a:rPr lang="sq-AL" sz="2200" i="1" dirty="0"/>
              <a:t>Përmbledhje</a:t>
            </a:r>
          </a:p>
        </p:txBody>
      </p:sp>
      <p:pic>
        <p:nvPicPr>
          <p:cNvPr id="6" name="Picture 5" descr="A picture containing keyboard&#10;&#10;Description automatically generated">
            <a:extLst>
              <a:ext uri="{FF2B5EF4-FFF2-40B4-BE49-F238E27FC236}">
                <a16:creationId xmlns:a16="http://schemas.microsoft.com/office/drawing/2014/main" xmlns="" id="{A1BF9FC5-E01A-4384-9CA2-196A0A27D722}"/>
              </a:ext>
            </a:extLst>
          </p:cNvPr>
          <p:cNvPicPr>
            <a:picLocks noChangeAspect="1"/>
          </p:cNvPicPr>
          <p:nvPr/>
        </p:nvPicPr>
        <p:blipFill>
          <a:blip r:embed="rId4"/>
          <a:stretch>
            <a:fillRect/>
          </a:stretch>
        </p:blipFill>
        <p:spPr>
          <a:xfrm>
            <a:off x="5218669" y="4085399"/>
            <a:ext cx="3368933" cy="2241872"/>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spcAft>
                <a:spcPts val="0"/>
              </a:spcAft>
              <a:buFont typeface="Wingdings" pitchFamily="2" charset="2"/>
              <a:buChar char="Ø"/>
            </a:pPr>
            <a:r>
              <a:rPr lang="sq-AL" sz="2200" b="1" dirty="0"/>
              <a:t>EUROPOL</a:t>
            </a:r>
            <a:r>
              <a:rPr lang="sq-AL" sz="2200" dirty="0"/>
              <a:t>:</a:t>
            </a:r>
          </a:p>
          <a:p>
            <a:pPr marL="342900" indent="-342900">
              <a:spcAft>
                <a:spcPts val="0"/>
              </a:spcAft>
              <a:buFont typeface="Wingdings" pitchFamily="2" charset="2"/>
              <a:buChar char="Ø"/>
            </a:pPr>
            <a:endParaRPr lang="en-GB" sz="2200" b="1" dirty="0"/>
          </a:p>
          <a:p>
            <a:pPr marL="342900" indent="-342900" algn="just">
              <a:buFont typeface="Wingdings" pitchFamily="2" charset="2"/>
              <a:buChar char="ü"/>
            </a:pPr>
            <a:r>
              <a:rPr lang="sq-AL" sz="2000" b="1" dirty="0"/>
              <a:t>Agjenci e Bashkimit Evropian</a:t>
            </a:r>
          </a:p>
          <a:p>
            <a:pPr marL="342900" indent="-342900" algn="just">
              <a:buFont typeface="Arial" panose="020B0604020202020204" pitchFamily="34" charset="0"/>
              <a:buChar char="•"/>
            </a:pPr>
            <a:r>
              <a:rPr lang="sq-AL" sz="2000" b="1" dirty="0"/>
              <a:t>roli i saj është</a:t>
            </a:r>
            <a:r>
              <a:rPr lang="sq-AL" sz="2000" dirty="0"/>
              <a:t> për të përmirësuar efektivitetin e bashkëpunimit ndërmjet autoriteteve të zbatimit të ligjit nga çdo shtet anëtar i Bashkimit Evropian</a:t>
            </a:r>
          </a:p>
          <a:p>
            <a:pPr marL="342900" indent="-342900" algn="just">
              <a:buFont typeface="Arial" panose="020B0604020202020204" pitchFamily="34" charset="0"/>
              <a:buChar char="•"/>
            </a:pPr>
            <a:endParaRPr lang="en-GB" sz="2000" dirty="0"/>
          </a:p>
          <a:p>
            <a:pPr marL="342900" indent="-342900" algn="just">
              <a:buFont typeface="Arial" panose="020B0604020202020204" pitchFamily="34" charset="0"/>
              <a:buChar char="•"/>
            </a:pPr>
            <a:r>
              <a:rPr lang="sq-AL" sz="2000" b="1" dirty="0"/>
              <a:t>funksional që nga viti 1999</a:t>
            </a:r>
          </a:p>
          <a:p>
            <a:pPr marL="342900" indent="-342900" algn="just">
              <a:buFont typeface="Arial" panose="020B0604020202020204" pitchFamily="34" charset="0"/>
              <a:buChar char="•"/>
            </a:pPr>
            <a:endParaRPr lang="en-GB" sz="2000" b="1" dirty="0"/>
          </a:p>
          <a:p>
            <a:pPr marL="342900" indent="-342900" algn="just">
              <a:buFont typeface="Arial" panose="020B0604020202020204" pitchFamily="34" charset="0"/>
              <a:buChar char="•"/>
            </a:pPr>
            <a:r>
              <a:rPr lang="sq-AL" sz="2000" b="1" dirty="0"/>
              <a:t>lehtëson analizën e</a:t>
            </a:r>
            <a:r>
              <a:rPr lang="sq-AL" sz="2000" dirty="0"/>
              <a:t> ndarjes së informacionit penal të të dhënave ndërmjet shteteve anëtare</a:t>
            </a:r>
          </a:p>
          <a:p>
            <a:pPr marL="342900" indent="-342900" algn="just">
              <a:buFont typeface="Arial" panose="020B0604020202020204" pitchFamily="34" charset="0"/>
              <a:buChar char="•"/>
            </a:pPr>
            <a:r>
              <a:rPr lang="sq-AL" sz="2000" b="1" dirty="0"/>
              <a:t>Qendra Evropiane kundër Krimit </a:t>
            </a:r>
            <a:r>
              <a:rPr lang="sq-AL" sz="2000" b="1" dirty="0" err="1"/>
              <a:t>Kibernetik</a:t>
            </a:r>
            <a:r>
              <a:rPr lang="sq-AL" sz="2000" b="1" dirty="0"/>
              <a:t>, EC3</a:t>
            </a:r>
            <a:r>
              <a:rPr lang="sq-AL" sz="2000" dirty="0"/>
              <a:t> (hapur në janar 2013)</a:t>
            </a:r>
          </a:p>
        </p:txBody>
      </p:sp>
      <p:sp>
        <p:nvSpPr>
          <p:cNvPr id="5" name="Rectangle 4">
            <a:extLst>
              <a:ext uri="{FF2B5EF4-FFF2-40B4-BE49-F238E27FC236}">
                <a16:creationId xmlns:a16="http://schemas.microsoft.com/office/drawing/2014/main" xmlns="" id="{046D6463-C26B-9644-9190-9FB17B6BA87A}"/>
              </a:ext>
            </a:extLst>
          </p:cNvPr>
          <p:cNvSpPr/>
          <p:nvPr/>
        </p:nvSpPr>
        <p:spPr>
          <a:xfrm>
            <a:off x="4749044" y="1120348"/>
            <a:ext cx="4273412" cy="2800767"/>
          </a:xfrm>
          <a:prstGeom prst="rect">
            <a:avLst/>
          </a:prstGeom>
        </p:spPr>
        <p:txBody>
          <a:bodyPr wrap="square">
            <a:spAutoFit/>
          </a:bodyPr>
          <a:lstStyle/>
          <a:p>
            <a:pPr marL="342900" lvl="0" indent="-342900" algn="just">
              <a:buFont typeface="Arial" panose="020B0604020202020204" pitchFamily="34" charset="0"/>
              <a:buChar char="•"/>
            </a:pPr>
            <a:r>
              <a:rPr lang="sq-AL" sz="2200" i="1"/>
              <a:t>u përgjigjet kërkesave urgjente për ndihmë brenda 8 orësh për të treguar nëse dhe kur mund të jepet përgjigje</a:t>
            </a:r>
          </a:p>
          <a:p>
            <a:pPr marL="342900" lvl="0" indent="-342900" algn="just">
              <a:buFont typeface="Arial" panose="020B0604020202020204" pitchFamily="34" charset="0"/>
              <a:buChar char="•"/>
            </a:pPr>
            <a:endParaRPr lang="en-US" sz="2200" i="1" dirty="0"/>
          </a:p>
          <a:p>
            <a:pPr marL="342900" lvl="0" indent="-342900" algn="just">
              <a:buFont typeface="Arial" panose="020B0604020202020204" pitchFamily="34" charset="0"/>
              <a:buChar char="•"/>
            </a:pPr>
            <a:r>
              <a:rPr lang="sq-AL" sz="2200" i="1"/>
              <a:t>mbledhin të dhëna statistikore për krimet kibernetike. </a:t>
            </a:r>
          </a:p>
          <a:p>
            <a:pPr marL="342900" indent="-342900">
              <a:buFont typeface="Arial" panose="020B0604020202020204" pitchFamily="34" charset="0"/>
              <a:buChar char="•"/>
            </a:pPr>
            <a:endParaRPr lang="en-GB" sz="2200" i="1" dirty="0"/>
          </a:p>
        </p:txBody>
      </p:sp>
      <p:pic>
        <p:nvPicPr>
          <p:cNvPr id="8" name="Picture 7">
            <a:extLst>
              <a:ext uri="{FF2B5EF4-FFF2-40B4-BE49-F238E27FC236}">
                <a16:creationId xmlns:a16="http://schemas.microsoft.com/office/drawing/2014/main" xmlns="" id="{28BDA287-3D6C-D543-8946-908A7488B457}"/>
              </a:ext>
            </a:extLst>
          </p:cNvPr>
          <p:cNvPicPr>
            <a:picLocks noChangeAspect="1"/>
          </p:cNvPicPr>
          <p:nvPr/>
        </p:nvPicPr>
        <p:blipFill>
          <a:blip r:embed="rId4"/>
          <a:stretch>
            <a:fillRect/>
          </a:stretch>
        </p:blipFill>
        <p:spPr>
          <a:xfrm>
            <a:off x="5327648" y="3488405"/>
            <a:ext cx="3024335" cy="3024335"/>
          </a:xfrm>
          <a:prstGeom prst="rect">
            <a:avLst/>
          </a:prstGeom>
        </p:spPr>
      </p:pic>
    </p:spTree>
    <p:extLst>
      <p:ext uri="{BB962C8B-B14F-4D97-AF65-F5344CB8AC3E}">
        <p14:creationId xmlns:p14="http://schemas.microsoft.com/office/powerpoint/2010/main" xmlns="" val="1526462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indent="-342900" algn="just">
              <a:spcAft>
                <a:spcPts val="0"/>
              </a:spcAft>
              <a:buFont typeface="Wingdings" pitchFamily="2" charset="2"/>
              <a:buChar char="Ø"/>
            </a:pPr>
            <a:r>
              <a:rPr lang="sq-AL" sz="2200" b="1" dirty="0"/>
              <a:t>Qendra Evropiane kundër Krimit </a:t>
            </a:r>
            <a:r>
              <a:rPr lang="sq-AL" sz="2200" b="1" dirty="0" err="1"/>
              <a:t>Kibernetik</a:t>
            </a:r>
            <a:r>
              <a:rPr lang="sq-AL" sz="2200" b="1" dirty="0"/>
              <a:t> </a:t>
            </a:r>
            <a:r>
              <a:rPr lang="sq-AL" sz="2200" dirty="0"/>
              <a:t>(</a:t>
            </a:r>
            <a:r>
              <a:rPr lang="sq-AL" sz="2200" b="1" dirty="0"/>
              <a:t>EC3</a:t>
            </a:r>
            <a:r>
              <a:rPr lang="sq-AL" sz="2200" dirty="0"/>
              <a:t> apo </a:t>
            </a:r>
            <a:r>
              <a:rPr lang="sq-AL" sz="2200" b="1" dirty="0"/>
              <a:t>EC³</a:t>
            </a:r>
            <a:r>
              <a:rPr lang="sq-AL" sz="2200" dirty="0"/>
              <a:t>) :</a:t>
            </a:r>
          </a:p>
          <a:p>
            <a:pPr marL="342900" indent="-342900" algn="just">
              <a:spcAft>
                <a:spcPts val="0"/>
              </a:spcAft>
              <a:buFont typeface="Wingdings" pitchFamily="2" charset="2"/>
              <a:buChar char="Ø"/>
            </a:pPr>
            <a:endParaRPr lang="en-GB" sz="2200" b="1" dirty="0"/>
          </a:p>
          <a:p>
            <a:pPr marL="342900" indent="-342900" algn="just">
              <a:buFont typeface="Arial" panose="020B0604020202020204" pitchFamily="34" charset="0"/>
              <a:buChar char="•"/>
              <a:defRPr/>
            </a:pPr>
            <a:r>
              <a:rPr lang="sq-AL" sz="2200" b="1" dirty="0"/>
              <a:t>organ i Zyrës së Policisë (</a:t>
            </a:r>
            <a:r>
              <a:rPr lang="sq-AL" sz="2200" b="1" dirty="0" err="1"/>
              <a:t>Europol</a:t>
            </a:r>
            <a:r>
              <a:rPr lang="sq-AL" sz="2200" b="1" dirty="0"/>
              <a:t>)</a:t>
            </a:r>
            <a:r>
              <a:rPr lang="sq-AL" sz="2200" dirty="0"/>
              <a:t> i Bashkimit Evropian (BE), me seli në Hagë</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sq-AL" sz="2200" b="1" dirty="0"/>
              <a:t>koordinon aktivitetet ndërkufitare të zbatimit të ligjit</a:t>
            </a:r>
            <a:r>
              <a:rPr lang="sq-AL" sz="2200" dirty="0"/>
              <a:t> kundër krimit kompjuterik</a:t>
            </a:r>
          </a:p>
          <a:p>
            <a:pPr marL="342900" indent="-342900" algn="just">
              <a:buFont typeface="Arial" panose="020B0604020202020204" pitchFamily="34" charset="0"/>
              <a:buChar char="•"/>
              <a:defRPr/>
            </a:pPr>
            <a:endParaRPr lang="en-GB" sz="2200" dirty="0"/>
          </a:p>
          <a:p>
            <a:pPr marL="342900" indent="-342900" algn="just">
              <a:buFont typeface="Arial" panose="020B0604020202020204" pitchFamily="34" charset="0"/>
              <a:buChar char="•"/>
              <a:defRPr/>
            </a:pPr>
            <a:r>
              <a:rPr lang="sq-AL" sz="2200" b="1" dirty="0"/>
              <a:t>vepron si qendër</a:t>
            </a:r>
            <a:r>
              <a:rPr lang="sq-AL" sz="2200" dirty="0"/>
              <a:t> e ekspertizës teknike për këtë çështje</a:t>
            </a:r>
          </a:p>
        </p:txBody>
      </p:sp>
      <p:pic>
        <p:nvPicPr>
          <p:cNvPr id="12" name="Picture 2" descr="C:\Users\Branko Stamenkovic\Desktop\europol-cyber-300x223.jpg">
            <a:extLst>
              <a:ext uri="{FF2B5EF4-FFF2-40B4-BE49-F238E27FC236}">
                <a16:creationId xmlns:a16="http://schemas.microsoft.com/office/drawing/2014/main" xmlns="" id="{78631976-077F-1745-8B0B-13F1F9CE3BBF}"/>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80220" y="2172072"/>
            <a:ext cx="3898020" cy="2896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51284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86145"/>
          </a:xfrm>
          <a:prstGeom prst="rect">
            <a:avLst/>
          </a:prstGeom>
        </p:spPr>
        <p:txBody>
          <a:bodyPr>
            <a:spAutoFit/>
          </a:bodyPr>
          <a:lstStyle/>
          <a:p>
            <a:pPr marL="342900" indent="-342900" algn="just">
              <a:spcAft>
                <a:spcPts val="0"/>
              </a:spcAft>
              <a:buFont typeface="Wingdings" pitchFamily="2" charset="2"/>
              <a:buChar char="Ø"/>
            </a:pPr>
            <a:r>
              <a:rPr lang="sq-AL" sz="2200" b="1" dirty="0"/>
              <a:t>EUROJUST</a:t>
            </a:r>
            <a:r>
              <a:rPr lang="sq-AL" sz="2200" dirty="0"/>
              <a:t>:</a:t>
            </a:r>
          </a:p>
          <a:p>
            <a:pPr marL="342900" indent="-342900" algn="just">
              <a:spcAft>
                <a:spcPts val="0"/>
              </a:spcAft>
              <a:buFont typeface="Wingdings" pitchFamily="2" charset="2"/>
              <a:buChar char="Ø"/>
            </a:pPr>
            <a:endParaRPr lang="en-GB" sz="500" b="1" dirty="0"/>
          </a:p>
          <a:p>
            <a:pPr marL="342900" indent="-342900" algn="just">
              <a:buFont typeface="Wingdings" pitchFamily="2" charset="2"/>
              <a:buChar char="ü"/>
            </a:pPr>
            <a:r>
              <a:rPr lang="sq-AL" sz="2200" b="1" dirty="0"/>
              <a:t>Bashkëpunimi në luftën kundër krimit</a:t>
            </a:r>
          </a:p>
          <a:p>
            <a:pPr marL="342900" indent="-342900" algn="just">
              <a:buFont typeface="Arial" panose="020B0604020202020204" pitchFamily="34" charset="0"/>
              <a:buChar char="•"/>
            </a:pPr>
            <a:r>
              <a:rPr lang="sq-AL" sz="2200" b="1" dirty="0"/>
              <a:t>Objektivi i koordinimit</a:t>
            </a:r>
            <a:r>
              <a:rPr lang="sq-AL" sz="2200" dirty="0"/>
              <a:t> të aktiviteteve të kryera nga autoritetet kombëtare përgjegjëse për ndjekje</a:t>
            </a:r>
          </a:p>
          <a:p>
            <a:pPr marL="342900" indent="-342900" algn="just">
              <a:buFont typeface="Arial" panose="020B0604020202020204" pitchFamily="34" charset="0"/>
              <a:buChar char="•"/>
            </a:pPr>
            <a:r>
              <a:rPr lang="sq-AL" sz="2200" b="1" dirty="0" err="1"/>
              <a:t>Eurojust</a:t>
            </a:r>
            <a:r>
              <a:rPr lang="sq-AL" sz="2200" b="1" dirty="0"/>
              <a:t> ka kompetencë për </a:t>
            </a:r>
            <a:r>
              <a:rPr lang="sq-AL" sz="2200" dirty="0"/>
              <a:t>promovimin e koordinimit ndërmjet autoriteteve kompetente të shteteve të ndryshme anëtare</a:t>
            </a:r>
          </a:p>
          <a:p>
            <a:pPr marL="342900" indent="-342900" algn="just">
              <a:buFont typeface="Arial" panose="020B0604020202020204" pitchFamily="34" charset="0"/>
              <a:buChar char="•"/>
            </a:pPr>
            <a:r>
              <a:rPr lang="sq-AL" sz="2200" dirty="0"/>
              <a:t>Lehtësimi i zbatimit të ndihmës juridike të ndërsjellë ndërkombëtare dhe kërkesave të ekstradimit</a:t>
            </a:r>
          </a:p>
        </p:txBody>
      </p:sp>
      <p:pic>
        <p:nvPicPr>
          <p:cNvPr id="16" name="Picture 11" descr="C:\Users\Branko Stamenkovic\Desktop\EurojustNews347.jpg">
            <a:extLst>
              <a:ext uri="{FF2B5EF4-FFF2-40B4-BE49-F238E27FC236}">
                <a16:creationId xmlns:a16="http://schemas.microsoft.com/office/drawing/2014/main" xmlns="" id="{2DF4C6DA-ED75-8049-BCDE-6D98D9E0F5A0}"/>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119371" y="2504047"/>
            <a:ext cx="3658077" cy="27418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6483171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lgn="just">
              <a:spcAft>
                <a:spcPts val="0"/>
              </a:spcAft>
              <a:buFont typeface="Wingdings" pitchFamily="2" charset="2"/>
              <a:buChar char="Ø"/>
            </a:pPr>
            <a:r>
              <a:rPr lang="sq-AL" sz="2200" b="1" dirty="0"/>
              <a:t>EUROJUST</a:t>
            </a:r>
            <a:r>
              <a:rPr lang="sq-AL" sz="2200" dirty="0"/>
              <a:t>:</a:t>
            </a:r>
          </a:p>
          <a:p>
            <a:pPr marL="342900" indent="-342900" algn="just">
              <a:spcAft>
                <a:spcPts val="0"/>
              </a:spcAft>
              <a:buFont typeface="Wingdings" pitchFamily="2" charset="2"/>
              <a:buChar char="Ø"/>
            </a:pPr>
            <a:endParaRPr lang="en-GB" sz="2200" dirty="0"/>
          </a:p>
          <a:p>
            <a:pPr marL="342900" indent="-342900" eaLnBrk="1" fontAlgn="auto" hangingPunct="1">
              <a:spcAft>
                <a:spcPts val="0"/>
              </a:spcAft>
              <a:buFont typeface="Wingdings" pitchFamily="2" charset="2"/>
              <a:buChar char="ü"/>
              <a:defRPr/>
            </a:pPr>
            <a:r>
              <a:rPr lang="sq-AL" sz="2200" i="1" dirty="0" err="1"/>
              <a:t>Eurojust</a:t>
            </a:r>
            <a:r>
              <a:rPr lang="sq-AL" sz="2200" i="1" dirty="0"/>
              <a:t> mund t'u kërkojë autoriteteve kompetente të shteteve anëtare të interesuara</a:t>
            </a:r>
            <a:r>
              <a:rPr lang="sq-AL" sz="2200" dirty="0"/>
              <a:t>:</a:t>
            </a:r>
          </a:p>
          <a:p>
            <a:pPr marL="342900" indent="-342900" eaLnBrk="1" fontAlgn="auto" hangingPunct="1">
              <a:spcAft>
                <a:spcPts val="0"/>
              </a:spcAft>
              <a:buFont typeface="Arial" panose="020B0604020202020204" pitchFamily="34" charset="0"/>
              <a:buChar char="•"/>
              <a:defRPr/>
            </a:pPr>
            <a:r>
              <a:rPr lang="sq-AL" sz="2200" b="1" dirty="0"/>
              <a:t>të hetojnë ose ndjekin</a:t>
            </a:r>
            <a:r>
              <a:rPr lang="sq-AL" sz="2200" dirty="0"/>
              <a:t> akte specifike</a:t>
            </a:r>
          </a:p>
          <a:p>
            <a:pPr marL="342900" indent="-342900" eaLnBrk="1" fontAlgn="auto" hangingPunct="1">
              <a:spcAft>
                <a:spcPts val="0"/>
              </a:spcAft>
              <a:buFont typeface="Arial" panose="020B0604020202020204" pitchFamily="34" charset="0"/>
              <a:buChar char="•"/>
              <a:defRPr/>
            </a:pPr>
            <a:r>
              <a:rPr lang="sq-AL" sz="2200" b="1" dirty="0"/>
              <a:t>të koordinojnë</a:t>
            </a:r>
            <a:r>
              <a:rPr lang="sq-AL" sz="2200" dirty="0"/>
              <a:t> me njëri tjetrin</a:t>
            </a:r>
          </a:p>
          <a:p>
            <a:pPr marL="342900" indent="-342900" eaLnBrk="1" fontAlgn="auto" hangingPunct="1">
              <a:spcAft>
                <a:spcPts val="0"/>
              </a:spcAft>
              <a:buFont typeface="Arial" panose="020B0604020202020204" pitchFamily="34" charset="0"/>
              <a:buChar char="•"/>
              <a:defRPr/>
            </a:pPr>
            <a:r>
              <a:rPr lang="sq-AL" sz="2200" b="1" dirty="0"/>
              <a:t>Të pranojnë </a:t>
            </a:r>
            <a:r>
              <a:rPr lang="sq-AL" sz="2200" dirty="0"/>
              <a:t>se një vend është më i vendosur për të ndjekur penalisht se një tjetër</a:t>
            </a:r>
          </a:p>
          <a:p>
            <a:pPr marL="342900" indent="-342900" eaLnBrk="1" fontAlgn="auto" hangingPunct="1">
              <a:spcAft>
                <a:spcPts val="0"/>
              </a:spcAft>
              <a:buFont typeface="Arial" panose="020B0604020202020204" pitchFamily="34" charset="0"/>
              <a:buChar char="•"/>
              <a:defRPr/>
            </a:pPr>
            <a:r>
              <a:rPr lang="sq-AL" sz="2200" b="1" dirty="0"/>
              <a:t>Të krijojnë</a:t>
            </a:r>
            <a:r>
              <a:rPr lang="sq-AL" sz="2200" dirty="0"/>
              <a:t> Ekipet e përbashkëta hetuese</a:t>
            </a:r>
          </a:p>
          <a:p>
            <a:pPr marL="342900" indent="-342900" eaLnBrk="1" fontAlgn="auto" hangingPunct="1">
              <a:spcAft>
                <a:spcPts val="0"/>
              </a:spcAft>
              <a:buFont typeface="Arial" panose="020B0604020202020204" pitchFamily="34" charset="0"/>
              <a:buChar char="•"/>
              <a:defRPr/>
            </a:pPr>
            <a:r>
              <a:rPr lang="sq-AL" sz="2200" b="1" dirty="0"/>
              <a:t>Të ofrojnë për </a:t>
            </a:r>
            <a:r>
              <a:rPr lang="sq-AL" sz="2200" b="1" dirty="0" err="1"/>
              <a:t>Eurojust</a:t>
            </a:r>
            <a:r>
              <a:rPr lang="sq-AL" sz="2200" dirty="0"/>
              <a:t> informacionet e nevojshme për kryerjen e detyrave të tij.</a:t>
            </a:r>
          </a:p>
        </p:txBody>
      </p:sp>
      <p:pic>
        <p:nvPicPr>
          <p:cNvPr id="5" name="Picture 4">
            <a:extLst>
              <a:ext uri="{FF2B5EF4-FFF2-40B4-BE49-F238E27FC236}">
                <a16:creationId xmlns:a16="http://schemas.microsoft.com/office/drawing/2014/main" xmlns="" id="{68BFD137-6C09-5347-BE3F-120A69587132}"/>
              </a:ext>
            </a:extLst>
          </p:cNvPr>
          <p:cNvPicPr>
            <a:picLocks noChangeAspect="1"/>
          </p:cNvPicPr>
          <p:nvPr/>
        </p:nvPicPr>
        <p:blipFill>
          <a:blip r:embed="rId4"/>
          <a:stretch>
            <a:fillRect/>
          </a:stretch>
        </p:blipFill>
        <p:spPr>
          <a:xfrm>
            <a:off x="5367703" y="1714281"/>
            <a:ext cx="2633031" cy="2185416"/>
          </a:xfrm>
          <a:prstGeom prst="rect">
            <a:avLst/>
          </a:prstGeom>
        </p:spPr>
      </p:pic>
      <p:pic>
        <p:nvPicPr>
          <p:cNvPr id="6" name="Picture 5">
            <a:extLst>
              <a:ext uri="{FF2B5EF4-FFF2-40B4-BE49-F238E27FC236}">
                <a16:creationId xmlns:a16="http://schemas.microsoft.com/office/drawing/2014/main" xmlns="" id="{3EC4CD07-81B8-EC43-8192-B42F98EF1C7E}"/>
              </a:ext>
            </a:extLst>
          </p:cNvPr>
          <p:cNvPicPr>
            <a:picLocks noChangeAspect="1"/>
          </p:cNvPicPr>
          <p:nvPr/>
        </p:nvPicPr>
        <p:blipFill>
          <a:blip r:embed="rId5"/>
          <a:stretch>
            <a:fillRect/>
          </a:stretch>
        </p:blipFill>
        <p:spPr>
          <a:xfrm>
            <a:off x="4749044" y="4719775"/>
            <a:ext cx="4180092" cy="1211621"/>
          </a:xfrm>
          <a:prstGeom prst="rect">
            <a:avLst/>
          </a:prstGeom>
        </p:spPr>
      </p:pic>
    </p:spTree>
    <p:extLst>
      <p:ext uri="{BB962C8B-B14F-4D97-AF65-F5344CB8AC3E}">
        <p14:creationId xmlns:p14="http://schemas.microsoft.com/office/powerpoint/2010/main" xmlns="" val="13575594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algn="just">
              <a:spcAft>
                <a:spcPts val="0"/>
              </a:spcAft>
              <a:buFont typeface="Wingdings" pitchFamily="2" charset="2"/>
              <a:buChar char="Ø"/>
            </a:pPr>
            <a:r>
              <a:rPr lang="sq-AL" sz="2200" b="1" dirty="0"/>
              <a:t>Rrjeti gjyqësor </a:t>
            </a:r>
            <a:r>
              <a:rPr lang="sq-AL" sz="2200" b="1" dirty="0" err="1"/>
              <a:t>Eurojust</a:t>
            </a:r>
            <a:r>
              <a:rPr lang="sq-AL" sz="2200" b="1" dirty="0"/>
              <a:t> kundër krimeve kibernetike (EJCN)</a:t>
            </a:r>
            <a:r>
              <a:rPr lang="sq-AL" sz="2200" dirty="0"/>
              <a:t>:</a:t>
            </a:r>
          </a:p>
          <a:p>
            <a:pPr algn="just">
              <a:spcAft>
                <a:spcPts val="0"/>
              </a:spcAft>
              <a:buFont typeface="Wingdings" pitchFamily="2" charset="2"/>
              <a:buChar char="Ø"/>
            </a:pPr>
            <a:endParaRPr lang="en-GB" sz="2200" dirty="0"/>
          </a:p>
          <a:p>
            <a:pPr marL="342900" indent="-342900" algn="just" eaLnBrk="1" fontAlgn="auto" hangingPunct="1">
              <a:spcAft>
                <a:spcPts val="0"/>
              </a:spcAft>
              <a:buFont typeface="Wingdings" panose="05000000000000000000" pitchFamily="2" charset="2"/>
              <a:buChar char="ü"/>
              <a:defRPr/>
            </a:pPr>
            <a:r>
              <a:rPr lang="sq-AL" sz="2200" dirty="0"/>
              <a:t>është themeluar në vitin 2016, </a:t>
            </a:r>
            <a:r>
              <a:rPr lang="sq-AL" sz="2200" b="1" dirty="0"/>
              <a:t>për të nxitur</a:t>
            </a:r>
            <a:r>
              <a:rPr lang="sq-AL" sz="2200" dirty="0"/>
              <a:t> </a:t>
            </a:r>
            <a:r>
              <a:rPr lang="sq-AL" sz="2200" b="1" dirty="0"/>
              <a:t>kontaktet ndërmjet praktikuesve të specializuar në kundërshtimin e sfidave të paraqitura nga krimi </a:t>
            </a:r>
            <a:r>
              <a:rPr lang="sq-AL" sz="2200" b="1" dirty="0" err="1"/>
              <a:t>kibernetik</a:t>
            </a:r>
            <a:r>
              <a:rPr lang="sq-AL" sz="2200" dirty="0"/>
              <a:t>, krimi i mundësuar nga kibernetika dhe hetimet në hapësirën kibernetike dhe</a:t>
            </a:r>
            <a:r>
              <a:rPr lang="sq-AL" sz="2200" b="1" dirty="0"/>
              <a:t> </a:t>
            </a:r>
          </a:p>
          <a:p>
            <a:pPr marL="342900" indent="-342900" algn="just" eaLnBrk="1" fontAlgn="auto" hangingPunct="1">
              <a:spcAft>
                <a:spcPts val="0"/>
              </a:spcAft>
              <a:buFont typeface="Wingdings" panose="05000000000000000000" pitchFamily="2" charset="2"/>
              <a:buChar char="ü"/>
              <a:defRPr/>
            </a:pPr>
            <a:r>
              <a:rPr lang="sq-AL" sz="2200" b="1" dirty="0"/>
              <a:t>për të rritur efikasitetin e hetimeve dhe ndjekjes penale</a:t>
            </a:r>
          </a:p>
        </p:txBody>
      </p:sp>
      <p:pic>
        <p:nvPicPr>
          <p:cNvPr id="5" name="Picture 4">
            <a:extLst>
              <a:ext uri="{FF2B5EF4-FFF2-40B4-BE49-F238E27FC236}">
                <a16:creationId xmlns:a16="http://schemas.microsoft.com/office/drawing/2014/main" xmlns="" id="{31F9D497-259E-ED4C-B6FF-68AA10F47355}"/>
              </a:ext>
            </a:extLst>
          </p:cNvPr>
          <p:cNvPicPr>
            <a:picLocks noChangeAspect="1"/>
          </p:cNvPicPr>
          <p:nvPr/>
        </p:nvPicPr>
        <p:blipFill>
          <a:blip r:embed="rId4"/>
          <a:stretch>
            <a:fillRect/>
          </a:stretch>
        </p:blipFill>
        <p:spPr>
          <a:xfrm>
            <a:off x="5587265" y="2205096"/>
            <a:ext cx="2945175" cy="3037212"/>
          </a:xfrm>
          <a:prstGeom prst="rect">
            <a:avLst/>
          </a:prstGeom>
        </p:spPr>
      </p:pic>
    </p:spTree>
    <p:extLst>
      <p:ext uri="{BB962C8B-B14F-4D97-AF65-F5344CB8AC3E}">
        <p14:creationId xmlns:p14="http://schemas.microsoft.com/office/powerpoint/2010/main" xmlns="" val="18342451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783516" cy="4985980"/>
          </a:xfrm>
          <a:prstGeom prst="rect">
            <a:avLst/>
          </a:prstGeom>
        </p:spPr>
        <p:txBody>
          <a:bodyPr wrap="square">
            <a:spAutoFit/>
          </a:bodyPr>
          <a:lstStyle/>
          <a:p>
            <a:pPr algn="just">
              <a:spcAft>
                <a:spcPts val="0"/>
              </a:spcAft>
              <a:buFont typeface="Wingdings" pitchFamily="2" charset="2"/>
              <a:buChar char="Ø"/>
            </a:pPr>
            <a:r>
              <a:rPr lang="sq-AL" sz="2200" b="1" dirty="0"/>
              <a:t>Rrjeti gjyqësor </a:t>
            </a:r>
            <a:r>
              <a:rPr lang="sq-AL" sz="2200" b="1" dirty="0" err="1"/>
              <a:t>Eurojust</a:t>
            </a:r>
            <a:r>
              <a:rPr lang="sq-AL" sz="2200" b="1" dirty="0"/>
              <a:t> kundër krimeve kibernetike (EJCN)</a:t>
            </a:r>
            <a:r>
              <a:rPr lang="sq-AL" sz="2200" dirty="0"/>
              <a:t>:</a:t>
            </a:r>
          </a:p>
          <a:p>
            <a:pPr algn="just">
              <a:spcAft>
                <a:spcPts val="0"/>
              </a:spcAft>
              <a:buFont typeface="Wingdings" pitchFamily="2" charset="2"/>
              <a:buChar char="Ø"/>
            </a:pPr>
            <a:endParaRPr lang="en-GB" sz="2200" dirty="0"/>
          </a:p>
          <a:p>
            <a:pPr marL="342900" indent="-342900" algn="just" eaLnBrk="1" fontAlgn="auto" hangingPunct="1">
              <a:spcAft>
                <a:spcPts val="0"/>
              </a:spcAft>
              <a:buFont typeface="Wingdings" panose="05000000000000000000" pitchFamily="2" charset="2"/>
              <a:buChar char="ü"/>
              <a:defRPr/>
            </a:pPr>
            <a:r>
              <a:rPr lang="sq-AL" sz="2100" b="1" dirty="0"/>
              <a:t>lehtëson dhe rrit bashkëpunimin ndërmjet autoriteteve gjyqësore kompetente</a:t>
            </a:r>
            <a:r>
              <a:rPr lang="sq-AL" sz="2100" dirty="0"/>
              <a:t> duke mundësuar shkëmbimin e ekspertizës, praktikave më të mira dhe njohurive të tjera të rëndësishme në lidhje me hetimin dhe ndjekjen penale të krimit </a:t>
            </a:r>
            <a:r>
              <a:rPr lang="sq-AL" sz="2100" dirty="0" err="1"/>
              <a:t>kibernetik</a:t>
            </a:r>
            <a:endParaRPr lang="sq-AL" sz="2100" dirty="0"/>
          </a:p>
          <a:p>
            <a:pPr marL="342900" indent="-342900" algn="just" eaLnBrk="1" fontAlgn="auto" hangingPunct="1">
              <a:spcAft>
                <a:spcPts val="0"/>
              </a:spcAft>
              <a:buFont typeface="Wingdings" panose="05000000000000000000" pitchFamily="2" charset="2"/>
              <a:buChar char="ü"/>
              <a:defRPr/>
            </a:pPr>
            <a:r>
              <a:rPr lang="sq-AL" sz="2100" b="1" dirty="0"/>
              <a:t>nxit dialogun ndërmjet aktorëve të ndryshëm</a:t>
            </a:r>
            <a:r>
              <a:rPr lang="sq-AL" sz="2100" dirty="0"/>
              <a:t> që luajnë rol në sigurimin e sundimit të ligjit në hapësirën kibernetike</a:t>
            </a:r>
          </a:p>
        </p:txBody>
      </p:sp>
      <p:pic>
        <p:nvPicPr>
          <p:cNvPr id="5" name="Picture 4">
            <a:extLst>
              <a:ext uri="{FF2B5EF4-FFF2-40B4-BE49-F238E27FC236}">
                <a16:creationId xmlns:a16="http://schemas.microsoft.com/office/drawing/2014/main" xmlns="" id="{31F9D497-259E-ED4C-B6FF-68AA10F47355}"/>
              </a:ext>
            </a:extLst>
          </p:cNvPr>
          <p:cNvPicPr>
            <a:picLocks noChangeAspect="1"/>
          </p:cNvPicPr>
          <p:nvPr/>
        </p:nvPicPr>
        <p:blipFill>
          <a:blip r:embed="rId4"/>
          <a:stretch>
            <a:fillRect/>
          </a:stretch>
        </p:blipFill>
        <p:spPr>
          <a:xfrm>
            <a:off x="5675262" y="2343652"/>
            <a:ext cx="2945175" cy="3037212"/>
          </a:xfrm>
          <a:prstGeom prst="rect">
            <a:avLst/>
          </a:prstGeom>
        </p:spPr>
      </p:pic>
    </p:spTree>
    <p:extLst>
      <p:ext uri="{BB962C8B-B14F-4D97-AF65-F5344CB8AC3E}">
        <p14:creationId xmlns:p14="http://schemas.microsoft.com/office/powerpoint/2010/main" xmlns="" val="3477556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52123"/>
            <a:ext cx="4572000" cy="5693866"/>
          </a:xfrm>
          <a:prstGeom prst="rect">
            <a:avLst/>
          </a:prstGeom>
        </p:spPr>
        <p:txBody>
          <a:bodyPr>
            <a:spAutoFit/>
          </a:bodyPr>
          <a:lstStyle/>
          <a:p>
            <a:pPr marL="342900" indent="-342900" algn="just">
              <a:spcAft>
                <a:spcPts val="0"/>
              </a:spcAft>
              <a:buFont typeface="Wingdings" panose="05000000000000000000" pitchFamily="2" charset="2"/>
              <a:buChar char="Ø"/>
            </a:pPr>
            <a:r>
              <a:rPr lang="sq-AL" sz="2200" b="1" dirty="0"/>
              <a:t>Rrjeti Gjyqësor Evropian</a:t>
            </a:r>
            <a:br>
              <a:rPr lang="sq-AL" sz="2200" b="1" dirty="0"/>
            </a:br>
            <a:r>
              <a:rPr lang="sq-AL" sz="2200" b="1" dirty="0"/>
              <a:t>për Çështje Penale (EJN):</a:t>
            </a:r>
          </a:p>
          <a:p>
            <a:pPr algn="just">
              <a:spcAft>
                <a:spcPts val="0"/>
              </a:spcAft>
              <a:buFont typeface="Wingdings" pitchFamily="2" charset="2"/>
              <a:buChar char="Ø"/>
            </a:pPr>
            <a:endParaRPr lang="en-GB" sz="1400" dirty="0"/>
          </a:p>
          <a:p>
            <a:pPr marL="342900" indent="-342900" algn="just">
              <a:spcAft>
                <a:spcPts val="0"/>
              </a:spcAft>
              <a:buFont typeface="Wingdings" pitchFamily="2" charset="2"/>
              <a:buChar char="ü"/>
            </a:pPr>
            <a:r>
              <a:rPr lang="sq-AL" sz="2100" b="1" dirty="0"/>
              <a:t>rrjet i pikave të kontaktit gjyqësor </a:t>
            </a:r>
          </a:p>
          <a:p>
            <a:pPr marL="342900" indent="-342900" algn="just">
              <a:spcAft>
                <a:spcPts val="0"/>
              </a:spcAft>
              <a:buFont typeface="Wingdings" pitchFamily="2" charset="2"/>
              <a:buChar char="ü"/>
            </a:pPr>
            <a:endParaRPr lang="en-GB" sz="1200" b="1" dirty="0"/>
          </a:p>
          <a:p>
            <a:pPr marL="342900" indent="-342900" algn="just">
              <a:spcAft>
                <a:spcPts val="0"/>
              </a:spcAft>
              <a:buFont typeface="Wingdings" pitchFamily="2" charset="2"/>
              <a:buChar char="ü"/>
            </a:pPr>
            <a:r>
              <a:rPr lang="sq-AL" sz="2100" b="1" dirty="0"/>
              <a:t>ka lëshuar Atlasin</a:t>
            </a:r>
            <a:r>
              <a:rPr lang="sq-AL" sz="2100" dirty="0"/>
              <a:t> i cili u mundëson praktikuesve që menjëherë të identifikojnë autoritetin lokal kompetent në secilin shtet anëtar dhe të marrë dhe ekzekutojë një kërkesë të ndihmës juridike të ndërsjellë</a:t>
            </a:r>
          </a:p>
          <a:p>
            <a:pPr marL="342900" indent="-342900" algn="just">
              <a:spcAft>
                <a:spcPts val="0"/>
              </a:spcAft>
              <a:buFont typeface="Wingdings" pitchFamily="2" charset="2"/>
              <a:buChar char="ü"/>
            </a:pPr>
            <a:endParaRPr lang="en-GB" sz="2100" b="1" dirty="0"/>
          </a:p>
          <a:p>
            <a:pPr marL="342900" indent="-342900" algn="just">
              <a:spcAft>
                <a:spcPts val="0"/>
              </a:spcAft>
              <a:buFont typeface="Wingdings" pitchFamily="2" charset="2"/>
              <a:buChar char="ü"/>
            </a:pPr>
            <a:r>
              <a:rPr lang="sq-AL" sz="2100" b="1" dirty="0"/>
              <a:t>pikat e kontaktit</a:t>
            </a:r>
            <a:r>
              <a:rPr lang="sq-AL" sz="2100" dirty="0"/>
              <a:t> janë ndërmjetës aktiv me detyrën për të lehtësuar bashkëpunimin gjyqësor ndërmjet shteteve anëtare</a:t>
            </a:r>
          </a:p>
        </p:txBody>
      </p:sp>
      <p:pic>
        <p:nvPicPr>
          <p:cNvPr id="12" name="Picture 11">
            <a:extLst>
              <a:ext uri="{FF2B5EF4-FFF2-40B4-BE49-F238E27FC236}">
                <a16:creationId xmlns:a16="http://schemas.microsoft.com/office/drawing/2014/main" xmlns="" id="{7F064F4F-7C61-F448-9B05-29EBB55509D6}"/>
              </a:ext>
            </a:extLst>
          </p:cNvPr>
          <p:cNvPicPr>
            <a:picLocks noChangeAspect="1"/>
          </p:cNvPicPr>
          <p:nvPr/>
        </p:nvPicPr>
        <p:blipFill>
          <a:blip r:embed="rId4"/>
          <a:stretch>
            <a:fillRect/>
          </a:stretch>
        </p:blipFill>
        <p:spPr>
          <a:xfrm>
            <a:off x="5098757" y="2047305"/>
            <a:ext cx="3257452" cy="3257452"/>
          </a:xfrm>
          <a:prstGeom prst="rect">
            <a:avLst/>
          </a:prstGeom>
        </p:spPr>
      </p:pic>
    </p:spTree>
    <p:extLst>
      <p:ext uri="{BB962C8B-B14F-4D97-AF65-F5344CB8AC3E}">
        <p14:creationId xmlns:p14="http://schemas.microsoft.com/office/powerpoint/2010/main" xmlns="" val="3946971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Organizatat ndërkombëtare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982211757"/>
              </p:ext>
            </p:extLst>
          </p:nvPr>
        </p:nvGraphicFramePr>
        <p:xfrm>
          <a:off x="177500" y="2346187"/>
          <a:ext cx="7694913"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76035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73151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41895"/>
            <a:ext cx="8525021" cy="1963614"/>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eaLnBrk="1" hangingPunct="1"/>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Rrjeti i Bashkëpunimit Ndërkombëtar sipas Konventës së Budapestit 24/7</a:t>
            </a:r>
          </a:p>
        </p:txBody>
      </p:sp>
    </p:spTree>
    <p:extLst>
      <p:ext uri="{BB962C8B-B14F-4D97-AF65-F5344CB8AC3E}">
        <p14:creationId xmlns:p14="http://schemas.microsoft.com/office/powerpoint/2010/main" xmlns="" val="523591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894204"/>
            <a:ext cx="4119388" cy="5770811"/>
          </a:xfrm>
          <a:prstGeom prst="rect">
            <a:avLst/>
          </a:prstGeom>
        </p:spPr>
        <p:txBody>
          <a:bodyPr wrap="square">
            <a:spAutoFit/>
          </a:bodyPr>
          <a:lstStyle/>
          <a:p>
            <a:pPr marL="342900" lvl="2" indent="-342900" algn="just">
              <a:buFont typeface="Wingdings" pitchFamily="2" charset="2"/>
              <a:buChar char="ü"/>
            </a:pPr>
            <a:r>
              <a:rPr lang="sq-AL" sz="2150" i="1" dirty="0"/>
              <a:t>të kuptuarit e ndryshimeve ndërmjet ndihmës juridike të ndërsjellë zyrtare dhe joformale në çështjet penale</a:t>
            </a:r>
          </a:p>
          <a:p>
            <a:pPr marL="342900" lvl="2" indent="-342900" algn="just">
              <a:buFont typeface="Wingdings" pitchFamily="2" charset="2"/>
              <a:buChar char="ü"/>
            </a:pPr>
            <a:endParaRPr lang="en-GB" sz="1200" i="1" dirty="0"/>
          </a:p>
          <a:p>
            <a:pPr marL="342900" lvl="2" indent="-342900" algn="just">
              <a:buFont typeface="Wingdings" pitchFamily="2" charset="2"/>
              <a:buChar char="ü"/>
            </a:pPr>
            <a:r>
              <a:rPr lang="sq-AL" sz="2150" i="1" dirty="0"/>
              <a:t>marrja e informacioneve dhe njohurive shtesë në lidhje me Organizatat dhe Rrjetet Ndërkombëtare për organizimin, konfigurimin dhe kompetencat e krimit </a:t>
            </a:r>
            <a:r>
              <a:rPr lang="sq-AL" sz="2150" i="1" dirty="0" err="1"/>
              <a:t>kibernetik</a:t>
            </a:r>
            <a:endParaRPr lang="sq-AL" sz="2150" i="1" dirty="0"/>
          </a:p>
          <a:p>
            <a:pPr marL="342900" lvl="2" indent="-342900" algn="just">
              <a:buFont typeface="Wingdings" pitchFamily="2" charset="2"/>
              <a:buChar char="ü"/>
            </a:pPr>
            <a:endParaRPr lang="en-GB" sz="1100" i="1" dirty="0"/>
          </a:p>
          <a:p>
            <a:pPr marL="342900" lvl="2" indent="-342900" algn="just">
              <a:buFont typeface="Wingdings" pitchFamily="2" charset="2"/>
              <a:buChar char="ü"/>
            </a:pPr>
            <a:r>
              <a:rPr lang="sq-AL" sz="2150" i="1" dirty="0"/>
              <a:t>analizimi dhe të kuptuarit në mënyrë plotësuese i zbatimit të Konventës së Krimit </a:t>
            </a:r>
            <a:r>
              <a:rPr lang="sq-AL" sz="2150" i="1" dirty="0" err="1"/>
              <a:t>Kibernetik</a:t>
            </a:r>
            <a:r>
              <a:rPr lang="sq-AL" sz="2150" i="1" dirty="0"/>
              <a:t> të Këshillit të Evropës, neni 35</a:t>
            </a:r>
          </a:p>
        </p:txBody>
      </p:sp>
      <p:sp>
        <p:nvSpPr>
          <p:cNvPr id="16" name="TextBox 15">
            <a:extLst>
              <a:ext uri="{FF2B5EF4-FFF2-40B4-BE49-F238E27FC236}">
                <a16:creationId xmlns:a16="http://schemas.microsoft.com/office/drawing/2014/main" xmlns="" id="{BC236941-1F46-4363-B666-BED0F7B0949A}"/>
              </a:ext>
            </a:extLst>
          </p:cNvPr>
          <p:cNvSpPr txBox="1"/>
          <p:nvPr/>
        </p:nvSpPr>
        <p:spPr>
          <a:xfrm>
            <a:off x="4604841" y="932177"/>
            <a:ext cx="4172607" cy="2123658"/>
          </a:xfrm>
          <a:prstGeom prst="rect">
            <a:avLst/>
          </a:prstGeom>
          <a:noFill/>
        </p:spPr>
        <p:txBody>
          <a:bodyPr wrap="square">
            <a:spAutoFit/>
          </a:bodyPr>
          <a:lstStyle/>
          <a:p>
            <a:pPr marL="342900" lvl="2" indent="-342900" algn="just">
              <a:buFont typeface="Wingdings" pitchFamily="2" charset="2"/>
              <a:buChar char="ü"/>
            </a:pPr>
            <a:r>
              <a:rPr lang="sq-AL" sz="2150" i="1"/>
              <a:t>të rritet vetëdijesimi në lidhje me disa nga zgjidhjet vendore kombëtare për shtypjen e krimit kibernetik dhe ndihmën juridike të ndërsjellë në lidhje me këtë</a:t>
            </a:r>
          </a:p>
        </p:txBody>
      </p:sp>
      <p:pic>
        <p:nvPicPr>
          <p:cNvPr id="5" name="Picture 4">
            <a:extLst>
              <a:ext uri="{FF2B5EF4-FFF2-40B4-BE49-F238E27FC236}">
                <a16:creationId xmlns:a16="http://schemas.microsoft.com/office/drawing/2014/main" xmlns="" id="{F406F9C4-9404-4005-B7DB-6D0690577772}"/>
              </a:ext>
            </a:extLst>
          </p:cNvPr>
          <p:cNvPicPr>
            <a:picLocks noChangeAspect="1"/>
          </p:cNvPicPr>
          <p:nvPr/>
        </p:nvPicPr>
        <p:blipFill>
          <a:blip r:embed="rId4"/>
          <a:stretch>
            <a:fillRect/>
          </a:stretch>
        </p:blipFill>
        <p:spPr>
          <a:xfrm>
            <a:off x="5512817" y="3677389"/>
            <a:ext cx="2808317" cy="2150117"/>
          </a:xfrm>
          <a:prstGeom prst="rect">
            <a:avLst/>
          </a:prstGeom>
        </p:spPr>
      </p:pic>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1120348"/>
            <a:ext cx="4779897" cy="5509200"/>
          </a:xfrm>
          <a:prstGeom prst="rect">
            <a:avLst/>
          </a:prstGeom>
        </p:spPr>
        <p:txBody>
          <a:bodyPr wrap="square">
            <a:spAutoFit/>
          </a:bodyPr>
          <a:lstStyle/>
          <a:p>
            <a:pPr marL="342900" indent="-342900">
              <a:spcAft>
                <a:spcPts val="0"/>
              </a:spcAft>
              <a:buFont typeface="Wingdings" pitchFamily="2" charset="2"/>
              <a:buChar char="Ø"/>
            </a:pPr>
            <a:r>
              <a:rPr lang="sq-AL" sz="2200" b="1" dirty="0"/>
              <a:t>Neni 35 i Konventës së Budapestit:</a:t>
            </a:r>
          </a:p>
          <a:p>
            <a:pPr>
              <a:spcAft>
                <a:spcPts val="0"/>
              </a:spcAft>
              <a:buFont typeface="Wingdings" pitchFamily="2" charset="2"/>
              <a:buChar char="Ø"/>
            </a:pPr>
            <a:endParaRPr lang="en-GB" sz="2200" dirty="0"/>
          </a:p>
          <a:p>
            <a:pPr marL="342900" indent="-342900">
              <a:buFont typeface="Wingdings" pitchFamily="2" charset="2"/>
              <a:buChar char="ü"/>
            </a:pPr>
            <a:r>
              <a:rPr lang="sq-AL" sz="2200" b="1" dirty="0"/>
              <a:t>Obligimi për të krijuar një pikë kontakti të </a:t>
            </a:r>
            <a:r>
              <a:rPr lang="sq-AL" sz="2200" b="1" dirty="0" err="1"/>
              <a:t>disponueshme</a:t>
            </a:r>
            <a:r>
              <a:rPr lang="sq-AL" sz="2200" b="1" dirty="0"/>
              <a:t> përgjithmonë</a:t>
            </a:r>
            <a:r>
              <a:rPr lang="sq-AL" sz="2200" dirty="0"/>
              <a:t> të quajtur </a:t>
            </a:r>
            <a:r>
              <a:rPr lang="sq-AL" sz="2200" i="1" dirty="0"/>
              <a:t>rrjeti 24/7</a:t>
            </a:r>
            <a:r>
              <a:rPr lang="sq-AL" sz="2200" dirty="0"/>
              <a:t> i pikave të kontaktit </a:t>
            </a:r>
          </a:p>
          <a:p>
            <a:pPr marL="342900" indent="-342900">
              <a:buFont typeface="Wingdings" pitchFamily="2" charset="2"/>
              <a:buChar char="ü"/>
            </a:pPr>
            <a:r>
              <a:rPr lang="sq-AL" sz="2200" b="1" dirty="0"/>
              <a:t>Objektivat e përgjithshëm të këtyre pikave të kontaktit:</a:t>
            </a:r>
          </a:p>
          <a:p>
            <a:pPr marL="342900" indent="-342900">
              <a:buFont typeface="Arial" panose="020B0604020202020204" pitchFamily="34" charset="0"/>
              <a:buChar char="•"/>
            </a:pPr>
            <a:r>
              <a:rPr lang="sq-AL" sz="2200" dirty="0"/>
              <a:t>të lehtësohet bashkëpunimi ndërkombëtar</a:t>
            </a:r>
          </a:p>
          <a:p>
            <a:pPr marL="342900" indent="-342900">
              <a:buFont typeface="Arial" panose="020B0604020202020204" pitchFamily="34" charset="0"/>
              <a:buChar char="•"/>
            </a:pPr>
            <a:r>
              <a:rPr lang="sq-AL" sz="2200" dirty="0"/>
              <a:t>të ofrojë këshillim teknik për pikat e tjera të kontaktit</a:t>
            </a:r>
          </a:p>
          <a:p>
            <a:pPr marL="342900" indent="-342900">
              <a:buFont typeface="Arial" panose="020B0604020202020204" pitchFamily="34" charset="0"/>
              <a:buChar char="•"/>
            </a:pPr>
            <a:r>
              <a:rPr lang="sq-AL" sz="2200" dirty="0"/>
              <a:t>të aktivizojë mekanizmin e duhur për ruajtjen e shpejtë të të dhënave</a:t>
            </a:r>
          </a:p>
        </p:txBody>
      </p:sp>
      <p:sp>
        <p:nvSpPr>
          <p:cNvPr id="5" name="Rectangle 4">
            <a:extLst>
              <a:ext uri="{FF2B5EF4-FFF2-40B4-BE49-F238E27FC236}">
                <a16:creationId xmlns:a16="http://schemas.microsoft.com/office/drawing/2014/main" xmlns="" id="{2E766598-3560-424F-B979-E1A0E7BA23CB}"/>
              </a:ext>
            </a:extLst>
          </p:cNvPr>
          <p:cNvSpPr/>
          <p:nvPr/>
        </p:nvSpPr>
        <p:spPr>
          <a:xfrm>
            <a:off x="4483478" y="1120348"/>
            <a:ext cx="4572000" cy="1107996"/>
          </a:xfrm>
          <a:prstGeom prst="rect">
            <a:avLst/>
          </a:prstGeom>
        </p:spPr>
        <p:txBody>
          <a:bodyPr>
            <a:spAutoFit/>
          </a:bodyPr>
          <a:lstStyle/>
          <a:p>
            <a:pPr marL="342900" lvl="1" indent="-342900">
              <a:buFont typeface="Arial" panose="020B0604020202020204" pitchFamily="34" charset="0"/>
              <a:buChar char="•"/>
            </a:pPr>
            <a:r>
              <a:rPr lang="sq-AL" sz="2200"/>
              <a:t>për të mbledhur urgjentisht prova</a:t>
            </a:r>
          </a:p>
          <a:p>
            <a:pPr marL="342900" lvl="1" indent="-342900">
              <a:buFont typeface="Arial" panose="020B0604020202020204" pitchFamily="34" charset="0"/>
              <a:buChar char="•"/>
            </a:pPr>
            <a:r>
              <a:rPr lang="sq-AL" sz="2200"/>
              <a:t>për të identifikuar dhe zbuluar të dyshuarit</a:t>
            </a:r>
          </a:p>
        </p:txBody>
      </p:sp>
      <p:pic>
        <p:nvPicPr>
          <p:cNvPr id="8" name="Picture 7">
            <a:extLst>
              <a:ext uri="{FF2B5EF4-FFF2-40B4-BE49-F238E27FC236}">
                <a16:creationId xmlns:a16="http://schemas.microsoft.com/office/drawing/2014/main" xmlns="" id="{F126BD5F-2DCB-B747-B6B1-67D658D21AC7}"/>
              </a:ext>
            </a:extLst>
          </p:cNvPr>
          <p:cNvPicPr>
            <a:picLocks noChangeAspect="1"/>
          </p:cNvPicPr>
          <p:nvPr/>
        </p:nvPicPr>
        <p:blipFill>
          <a:blip r:embed="rId4"/>
          <a:stretch>
            <a:fillRect/>
          </a:stretch>
        </p:blipFill>
        <p:spPr>
          <a:xfrm>
            <a:off x="4868419" y="3310642"/>
            <a:ext cx="3930110" cy="2160259"/>
          </a:xfrm>
          <a:prstGeom prst="rect">
            <a:avLst/>
          </a:prstGeom>
        </p:spPr>
      </p:pic>
    </p:spTree>
    <p:extLst>
      <p:ext uri="{BB962C8B-B14F-4D97-AF65-F5344CB8AC3E}">
        <p14:creationId xmlns:p14="http://schemas.microsoft.com/office/powerpoint/2010/main" xmlns="" val="24167214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663089"/>
          </a:xfrm>
          <a:prstGeom prst="rect">
            <a:avLst/>
          </a:prstGeom>
        </p:spPr>
        <p:txBody>
          <a:bodyPr>
            <a:spAutoFit/>
          </a:bodyPr>
          <a:lstStyle/>
          <a:p>
            <a:pPr marL="342900" indent="-342900">
              <a:spcAft>
                <a:spcPts val="0"/>
              </a:spcAft>
              <a:buFont typeface="Wingdings" pitchFamily="2" charset="2"/>
              <a:buChar char="Ø"/>
            </a:pPr>
            <a:r>
              <a:rPr lang="sq-AL" sz="2200" b="1" dirty="0"/>
              <a:t>Pikat e kontaktit 24/7</a:t>
            </a:r>
            <a:r>
              <a:rPr lang="sq-AL" sz="2200" dirty="0"/>
              <a:t>:</a:t>
            </a:r>
          </a:p>
          <a:p>
            <a:pPr>
              <a:spcAft>
                <a:spcPts val="0"/>
              </a:spcAft>
              <a:buFont typeface="Wingdings" pitchFamily="2" charset="2"/>
              <a:buChar char="Ø"/>
            </a:pPr>
            <a:endParaRPr lang="en-GB" sz="1050" dirty="0"/>
          </a:p>
          <a:p>
            <a:pPr marL="269875" indent="-269875">
              <a:buFont typeface="Arial" charset="0"/>
              <a:buChar char="•"/>
              <a:defRPr/>
            </a:pPr>
            <a:r>
              <a:rPr lang="sq-AL" sz="2000" b="1" dirty="0">
                <a:ea typeface="ＭＳ Ｐゴシック" charset="0"/>
                <a:cs typeface="ＭＳ Ｐゴシック" charset="0"/>
              </a:rPr>
              <a:t>Rrjeti </a:t>
            </a:r>
            <a:r>
              <a:rPr lang="sq-AL" sz="2000" b="1" dirty="0" err="1">
                <a:ea typeface="ＭＳ Ｐゴシック" charset="0"/>
                <a:cs typeface="ＭＳ Ｐゴシック" charset="0"/>
              </a:rPr>
              <a:t>operacional</a:t>
            </a:r>
            <a:r>
              <a:rPr lang="sq-AL" sz="2000" dirty="0">
                <a:ea typeface="ＭＳ Ｐゴシック" charset="0"/>
                <a:cs typeface="ＭＳ Ｐゴシック" charset="0"/>
              </a:rPr>
              <a:t> i ekspertëve për kriminalitetin e teknologjisë së lartë </a:t>
            </a:r>
          </a:p>
          <a:p>
            <a:pPr marL="269875" indent="-269875">
              <a:buFont typeface="Arial" charset="0"/>
              <a:buChar char="•"/>
              <a:defRPr/>
            </a:pPr>
            <a:r>
              <a:rPr lang="sq-AL" sz="2000" dirty="0">
                <a:ea typeface="ＭＳ Ｐゴシック" charset="0"/>
                <a:cs typeface="ＭＳ Ｐゴシック" charset="0"/>
              </a:rPr>
              <a:t>Dhënia e </a:t>
            </a:r>
            <a:r>
              <a:rPr lang="sq-AL" sz="2000" b="1" dirty="0">
                <a:ea typeface="ＭＳ Ｐゴシック" charset="0"/>
                <a:cs typeface="ＭＳ Ｐゴシック" charset="0"/>
              </a:rPr>
              <a:t>ndihmës dhe bashkëpunimi shumë shpejt</a:t>
            </a:r>
            <a:r>
              <a:rPr lang="sq-AL" sz="2000" dirty="0">
                <a:ea typeface="ＭＳ Ｐゴシック" charset="0"/>
                <a:cs typeface="ＭＳ Ｐゴシック" charset="0"/>
              </a:rPr>
              <a:t> edhe nëse një kërkesë zyrtare e bashkëpunimit duhet të ndjekë këtë mënyrë joformale</a:t>
            </a:r>
          </a:p>
          <a:p>
            <a:pPr marL="269875" indent="-269875">
              <a:buFont typeface="Arial" charset="0"/>
              <a:buChar char="•"/>
              <a:defRPr/>
            </a:pPr>
            <a:r>
              <a:rPr lang="sq-AL" sz="2000" dirty="0">
                <a:ea typeface="ＭＳ Ｐゴシック" charset="0"/>
                <a:cs typeface="ＭＳ Ｐゴシック" charset="0"/>
              </a:rPr>
              <a:t>Një pikë e vetme kontakti për secilin vend, </a:t>
            </a:r>
            <a:r>
              <a:rPr lang="sq-AL" sz="2000" b="1" dirty="0">
                <a:ea typeface="ＭＳ Ｐゴシック" charset="0"/>
                <a:cs typeface="ＭＳ Ｐゴシック" charset="0"/>
              </a:rPr>
              <a:t>e </a:t>
            </a:r>
            <a:r>
              <a:rPr lang="sq-AL" sz="2000" b="1" dirty="0" err="1">
                <a:ea typeface="ＭＳ Ｐゴシック" charset="0"/>
                <a:cs typeface="ＭＳ Ｐゴシック" charset="0"/>
              </a:rPr>
              <a:t>disponueshme</a:t>
            </a:r>
            <a:r>
              <a:rPr lang="sq-AL" sz="2000" b="1" dirty="0">
                <a:ea typeface="ＭＳ Ｐゴシック" charset="0"/>
                <a:cs typeface="ＭＳ Ｐゴシック" charset="0"/>
              </a:rPr>
              <a:t> 24 orë në ditë, 7 ditë në javë</a:t>
            </a:r>
          </a:p>
          <a:p>
            <a:pPr marL="269875" indent="-269875">
              <a:buFont typeface="Arial" charset="0"/>
              <a:buChar char="•"/>
              <a:defRPr/>
            </a:pPr>
            <a:r>
              <a:rPr lang="sq-AL" sz="2000" b="1" dirty="0">
                <a:effectLst>
                  <a:outerShdw blurRad="38100" dist="38100" dir="2700000" algn="tl">
                    <a:srgbClr val="DDDDDD"/>
                  </a:outerShdw>
                </a:effectLst>
                <a:ea typeface="ＭＳ Ｐゴシック" charset="0"/>
                <a:cs typeface="ＭＳ Ｐゴシック" charset="0"/>
              </a:rPr>
              <a:t>Komunikimi i drejtpërdrejtë ndërmjet pikave</a:t>
            </a:r>
          </a:p>
          <a:p>
            <a:pPr marL="269875" indent="-269875">
              <a:buFont typeface="Arial" charset="0"/>
              <a:buChar char="•"/>
              <a:defRPr/>
            </a:pPr>
            <a:r>
              <a:rPr lang="sq-AL" sz="2000" dirty="0">
                <a:ea typeface="ＭＳ Ｐゴシック" charset="0"/>
                <a:cs typeface="ＭＳ Ｐゴシック" charset="0"/>
              </a:rPr>
              <a:t>Kryesisht planifikuar të sigurohet mundësia për të ruajtur menjëherë të dhënat e trafikut dhe të dhëna të tjera të ruajtura në të gjithë botën</a:t>
            </a:r>
          </a:p>
        </p:txBody>
      </p:sp>
      <p:pic>
        <p:nvPicPr>
          <p:cNvPr id="6" name="Picture 5">
            <a:extLst>
              <a:ext uri="{FF2B5EF4-FFF2-40B4-BE49-F238E27FC236}">
                <a16:creationId xmlns:a16="http://schemas.microsoft.com/office/drawing/2014/main" xmlns=""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xmlns="" val="2323123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478423"/>
          </a:xfrm>
          <a:prstGeom prst="rect">
            <a:avLst/>
          </a:prstGeom>
        </p:spPr>
        <p:txBody>
          <a:bodyPr>
            <a:spAutoFit/>
          </a:bodyPr>
          <a:lstStyle/>
          <a:p>
            <a:pPr marL="342900" indent="-342900">
              <a:spcAft>
                <a:spcPts val="0"/>
              </a:spcAft>
              <a:buFont typeface="Wingdings" pitchFamily="2" charset="2"/>
              <a:buChar char="Ø"/>
            </a:pPr>
            <a:r>
              <a:rPr lang="sq-AL" sz="2200" b="1" dirty="0"/>
              <a:t>Pikat e kontaktit 24/7</a:t>
            </a:r>
            <a:r>
              <a:rPr lang="sq-AL" sz="2200" dirty="0"/>
              <a:t>:</a:t>
            </a:r>
          </a:p>
          <a:p>
            <a:pPr marL="342900" indent="-342900">
              <a:spcAft>
                <a:spcPts val="0"/>
              </a:spcAft>
              <a:buFont typeface="Wingdings" pitchFamily="2" charset="2"/>
              <a:buChar char="Ø"/>
            </a:pPr>
            <a:endParaRPr lang="en-GB" sz="2200" dirty="0"/>
          </a:p>
          <a:p>
            <a:pPr marL="342900" indent="-342900">
              <a:spcAft>
                <a:spcPts val="0"/>
              </a:spcAft>
              <a:buFont typeface="Arial" panose="020B0604020202020204" pitchFamily="34" charset="0"/>
              <a:buChar char="•"/>
            </a:pPr>
            <a:r>
              <a:rPr lang="sq-AL" sz="2200" b="1" dirty="0"/>
              <a:t>shumica e pikave të kontaktit</a:t>
            </a:r>
            <a:r>
              <a:rPr lang="sq-AL" sz="2200" dirty="0"/>
              <a:t> janë pika të kontaktit me bazë </a:t>
            </a:r>
            <a:r>
              <a:rPr lang="sq-AL" sz="2200" b="1" dirty="0"/>
              <a:t>në polici</a:t>
            </a:r>
          </a:p>
          <a:p>
            <a:pPr marL="342900" indent="-342900">
              <a:spcAft>
                <a:spcPts val="0"/>
              </a:spcAft>
              <a:buFont typeface="Arial" panose="020B0604020202020204" pitchFamily="34" charset="0"/>
              <a:buChar char="•"/>
            </a:pPr>
            <a:endParaRPr lang="en-GB" sz="2200" dirty="0"/>
          </a:p>
          <a:p>
            <a:pPr marL="342900" indent="-342900">
              <a:spcAft>
                <a:spcPts val="0"/>
              </a:spcAft>
              <a:buFont typeface="Arial" panose="020B0604020202020204" pitchFamily="34" charset="0"/>
              <a:buChar char="•"/>
            </a:pPr>
            <a:r>
              <a:rPr lang="sq-AL" sz="2200" b="1" dirty="0"/>
              <a:t>disa prej tyre janë pika të kontaktit</a:t>
            </a:r>
            <a:r>
              <a:rPr lang="sq-AL" sz="2200" dirty="0"/>
              <a:t> të Shërbimeve të </a:t>
            </a:r>
            <a:r>
              <a:rPr lang="sq-AL" sz="2200" b="1" dirty="0"/>
              <a:t>Prokurorisë</a:t>
            </a:r>
          </a:p>
          <a:p>
            <a:pPr marL="342900" indent="-342900">
              <a:spcAft>
                <a:spcPts val="0"/>
              </a:spcAft>
              <a:buFont typeface="Arial" panose="020B0604020202020204" pitchFamily="34" charset="0"/>
              <a:buChar char="•"/>
            </a:pPr>
            <a:endParaRPr lang="en-GB" sz="1600" dirty="0"/>
          </a:p>
          <a:p>
            <a:pPr marL="342900" indent="-342900">
              <a:spcAft>
                <a:spcPts val="0"/>
              </a:spcAft>
              <a:buFont typeface="Arial" panose="020B0604020202020204" pitchFamily="34" charset="0"/>
              <a:buChar char="•"/>
            </a:pPr>
            <a:r>
              <a:rPr lang="sq-AL" sz="2200" b="1" dirty="0"/>
              <a:t>Konventa e Budapestit ka paraparë një bazë ligjore</a:t>
            </a:r>
            <a:r>
              <a:rPr lang="sq-AL" sz="2200" dirty="0"/>
              <a:t> për rrjetin 24/7 të pikave të kontaktit, të cilat njihen si një nga mjetet më të dobishme në lidhje me bashkëpunimin ndërkombëtar</a:t>
            </a:r>
          </a:p>
        </p:txBody>
      </p:sp>
      <p:pic>
        <p:nvPicPr>
          <p:cNvPr id="6" name="Picture 5">
            <a:extLst>
              <a:ext uri="{FF2B5EF4-FFF2-40B4-BE49-F238E27FC236}">
                <a16:creationId xmlns:a16="http://schemas.microsoft.com/office/drawing/2014/main" xmlns="" id="{A8C9A67C-DAF2-E84C-B6C9-8BF78EC081AC}"/>
              </a:ext>
            </a:extLst>
          </p:cNvPr>
          <p:cNvPicPr>
            <a:picLocks noChangeAspect="1"/>
          </p:cNvPicPr>
          <p:nvPr/>
        </p:nvPicPr>
        <p:blipFill>
          <a:blip r:embed="rId4"/>
          <a:stretch>
            <a:fillRect/>
          </a:stretch>
        </p:blipFill>
        <p:spPr>
          <a:xfrm>
            <a:off x="4834582" y="2602253"/>
            <a:ext cx="4005176" cy="2242898"/>
          </a:xfrm>
          <a:prstGeom prst="rect">
            <a:avLst/>
          </a:prstGeom>
        </p:spPr>
      </p:pic>
    </p:spTree>
    <p:extLst>
      <p:ext uri="{BB962C8B-B14F-4D97-AF65-F5344CB8AC3E}">
        <p14:creationId xmlns:p14="http://schemas.microsoft.com/office/powerpoint/2010/main" xmlns="" val="17855125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r>
              <a:rPr lang="sq-AL" sz="3200" b="1"/>
              <a:t>Konventa e Budapestit </a:t>
            </a:r>
          </a:p>
          <a:p>
            <a:pPr algn="r" eaLnBrk="1" hangingPunct="1"/>
            <a:r>
              <a:rPr lang="sq-AL" sz="3200" b="1"/>
              <a:t>Rrjeti i Bashkëpunimit Ndërkombëtar 24/7</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700816706"/>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23938573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2400" b="1" dirty="0"/>
              <a:t>Organizatat dhe Rrjetet Ndërkombëtare të Specializuara për Bashkëpunim kundër Krimit </a:t>
            </a:r>
            <a:r>
              <a:rPr lang="sq-AL" sz="2400" b="1" dirty="0" err="1"/>
              <a:t>Kibernetik</a:t>
            </a:r>
            <a:endParaRPr lang="sq-AL" sz="24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40112554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456057"/>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endParaRPr lang="en-GB" sz="3200" b="1" dirty="0">
              <a:ea typeface="ＭＳ Ｐゴシック" charset="0"/>
            </a:endParaRPr>
          </a:p>
          <a:p>
            <a:pPr algn="ctr"/>
            <a:r>
              <a:rPr lang="sq-AL" sz="3200" b="1"/>
              <a:t>Shembull i shteteve të Partneritetit Lindor: përmirësimi i aspekteve praktike të bashkëpunimit ndërkombëtar</a:t>
            </a:r>
          </a:p>
        </p:txBody>
      </p:sp>
    </p:spTree>
    <p:extLst>
      <p:ext uri="{BB962C8B-B14F-4D97-AF65-F5344CB8AC3E}">
        <p14:creationId xmlns:p14="http://schemas.microsoft.com/office/powerpoint/2010/main" xmlns="" val="495096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t>Partneriteti Lindor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026" name="Picture 2" descr="EPP Calls for More Engagement with Eastern Partnership Countries -">
            <a:extLst>
              <a:ext uri="{FF2B5EF4-FFF2-40B4-BE49-F238E27FC236}">
                <a16:creationId xmlns:a16="http://schemas.microsoft.com/office/drawing/2014/main" xmlns="" id="{E749DE86-2305-4F00-AA0B-FB838592F6FB}"/>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444678" y="1642791"/>
            <a:ext cx="4699322" cy="3188826"/>
          </a:xfrm>
          <a:prstGeom prst="rect">
            <a:avLst/>
          </a:prstGeom>
          <a:noFill/>
          <a:extLst>
            <a:ext uri="{909E8E84-426E-40DD-AFC4-6F175D3DCCD1}">
              <a14:hiddenFill xmlns:a14="http://schemas.microsoft.com/office/drawing/2010/main" xmlns="">
                <a:solidFill>
                  <a:srgbClr val="FFFFFF"/>
                </a:solidFill>
              </a14:hiddenFill>
            </a:ext>
          </a:extLst>
        </p:spPr>
      </p:pic>
      <p:sp>
        <p:nvSpPr>
          <p:cNvPr id="19" name="Rectangle 18">
            <a:extLst>
              <a:ext uri="{FF2B5EF4-FFF2-40B4-BE49-F238E27FC236}">
                <a16:creationId xmlns:a16="http://schemas.microsoft.com/office/drawing/2014/main" xmlns="" id="{6E2A6568-E96B-4252-8FE3-6DC79C6D8AEB}"/>
              </a:ext>
            </a:extLst>
          </p:cNvPr>
          <p:cNvSpPr/>
          <p:nvPr/>
        </p:nvSpPr>
        <p:spPr>
          <a:xfrm>
            <a:off x="78570" y="989546"/>
            <a:ext cx="4572000" cy="4493538"/>
          </a:xfrm>
          <a:prstGeom prst="rect">
            <a:avLst/>
          </a:prstGeom>
        </p:spPr>
        <p:txBody>
          <a:bodyPr>
            <a:spAutoFit/>
          </a:bodyPr>
          <a:lstStyle/>
          <a:p>
            <a:pPr marL="342900" indent="-342900">
              <a:spcAft>
                <a:spcPts val="0"/>
              </a:spcAft>
              <a:buFont typeface="Wingdings" pitchFamily="2" charset="2"/>
              <a:buChar char="Ø"/>
            </a:pPr>
            <a:r>
              <a:rPr lang="sq-AL" sz="2200"/>
              <a:t>Partneriteti Lindor (EaP) është një iniciativë e përbashkët që përfshin BE-në, shtetet anëtare të saj dhe gjashtë Partnerë të Evropës Lindore: Armenia, Azerbajxhani, Bjellorusia, Gjeorgjia, Republika e Moldavisë dhe Ukraina.</a:t>
            </a:r>
          </a:p>
          <a:p>
            <a:pPr marL="342900" indent="-342900">
              <a:spcAft>
                <a:spcPts val="0"/>
              </a:spcAft>
              <a:buFont typeface="Wingdings" pitchFamily="2" charset="2"/>
              <a:buChar char="Ø"/>
            </a:pPr>
            <a:endParaRPr lang="en-US" sz="2200" i="1" dirty="0"/>
          </a:p>
          <a:p>
            <a:pPr marL="342900" indent="-342900">
              <a:spcAft>
                <a:spcPts val="0"/>
              </a:spcAft>
              <a:buFont typeface="Wingdings" pitchFamily="2" charset="2"/>
              <a:buChar char="Ø"/>
            </a:pPr>
            <a:r>
              <a:rPr lang="sq-AL" sz="2200"/>
              <a:t>Lufta kundër krimit kibernetik dhe në veçanti përmirësimi i bashkëpunimit ndërkombëtar është një nga përparësitë kryesore për zhvillimin e rajonit.</a:t>
            </a:r>
          </a:p>
        </p:txBody>
      </p:sp>
    </p:spTree>
    <p:extLst>
      <p:ext uri="{BB962C8B-B14F-4D97-AF65-F5344CB8AC3E}">
        <p14:creationId xmlns:p14="http://schemas.microsoft.com/office/powerpoint/2010/main" xmlns="" val="16522255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a:t>Partneriteti Lindor:</a:t>
            </a:r>
          </a:p>
          <a:p>
            <a:pPr algn="r"/>
            <a:r>
              <a:rPr lang="sq-AL" sz="3200"/>
              <a:t>Përpjekjet për ndërtimin e kapaciteteve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78570" y="989546"/>
            <a:ext cx="4572000" cy="5262979"/>
          </a:xfrm>
          <a:prstGeom prst="rect">
            <a:avLst/>
          </a:prstGeom>
        </p:spPr>
        <p:txBody>
          <a:bodyPr>
            <a:spAutoFit/>
          </a:bodyPr>
          <a:lstStyle/>
          <a:p>
            <a:pPr marL="342900" indent="-342900">
              <a:spcAft>
                <a:spcPts val="0"/>
              </a:spcAft>
              <a:buFont typeface="Wingdings" pitchFamily="2" charset="2"/>
              <a:buChar char="Ø"/>
            </a:pPr>
            <a:r>
              <a:rPr lang="sq-AL" sz="2200" dirty="0"/>
              <a:t>Seri takimesh rajonale në kuadër të projekteve të përbashkëta të BE-së/Këshillit të Evropës  </a:t>
            </a:r>
            <a:r>
              <a:rPr lang="sq-AL" sz="2200" dirty="0" err="1"/>
              <a:t>Cybercirme</a:t>
            </a:r>
            <a:r>
              <a:rPr lang="sq-AL" sz="2200" dirty="0"/>
              <a:t>@</a:t>
            </a:r>
            <a:r>
              <a:rPr lang="sq-AL" sz="2200" dirty="0" err="1"/>
              <a:t>EaP</a:t>
            </a:r>
            <a:r>
              <a:rPr lang="sq-AL" sz="2200" dirty="0"/>
              <a:t> në periudhën 2015-2018</a:t>
            </a:r>
          </a:p>
          <a:p>
            <a:pPr marL="342900" indent="-342900">
              <a:spcAft>
                <a:spcPts val="0"/>
              </a:spcAft>
              <a:buFont typeface="Wingdings" pitchFamily="2" charset="2"/>
              <a:buChar char="Ø"/>
            </a:pPr>
            <a:endParaRPr lang="en-GB" sz="1400" dirty="0"/>
          </a:p>
          <a:p>
            <a:pPr marL="342900" indent="-342900">
              <a:spcAft>
                <a:spcPts val="0"/>
              </a:spcAft>
              <a:buFont typeface="Wingdings" pitchFamily="2" charset="2"/>
              <a:buChar char="Ø"/>
            </a:pPr>
            <a:r>
              <a:rPr lang="sq-AL" sz="2200" dirty="0"/>
              <a:t>Përgatitja e rekomandimeve dhe udhëzimeve të ndryshme (përfshirë modelet e bashkëpunimit)</a:t>
            </a:r>
          </a:p>
          <a:p>
            <a:pPr marL="342900" indent="-342900">
              <a:spcAft>
                <a:spcPts val="0"/>
              </a:spcAft>
              <a:buFont typeface="Wingdings" pitchFamily="2" charset="2"/>
              <a:buChar char="Ø"/>
            </a:pPr>
            <a:endParaRPr lang="en-GB" sz="1400" dirty="0"/>
          </a:p>
          <a:p>
            <a:pPr marL="342900" indent="-342900">
              <a:spcAft>
                <a:spcPts val="0"/>
              </a:spcAft>
              <a:buFont typeface="Wingdings" pitchFamily="2" charset="2"/>
              <a:buChar char="Ø"/>
            </a:pPr>
            <a:r>
              <a:rPr lang="sq-AL" sz="2200" dirty="0"/>
              <a:t>Progresi i përmbledhur në Raportet rajonale të Bashkëpunimit Ndërkombëtar në Partneritetin Lindor - raporti i fundit nga maji 2018</a:t>
            </a:r>
          </a:p>
        </p:txBody>
      </p:sp>
      <p:pic>
        <p:nvPicPr>
          <p:cNvPr id="8" name="Picture 7" descr="A group of people sitting at a table&#10;&#10;Description automatically generated">
            <a:extLst>
              <a:ext uri="{FF2B5EF4-FFF2-40B4-BE49-F238E27FC236}">
                <a16:creationId xmlns:a16="http://schemas.microsoft.com/office/drawing/2014/main" xmlns="" id="{6AF24A0B-C354-4464-A278-0ADBAE2D88C7}"/>
              </a:ext>
            </a:extLst>
          </p:cNvPr>
          <p:cNvPicPr>
            <a:picLocks noChangeAspect="1"/>
          </p:cNvPicPr>
          <p:nvPr/>
        </p:nvPicPr>
        <p:blipFill>
          <a:blip r:embed="rId4"/>
          <a:stretch>
            <a:fillRect/>
          </a:stretch>
        </p:blipFill>
        <p:spPr>
          <a:xfrm>
            <a:off x="4584607" y="2407534"/>
            <a:ext cx="4478009" cy="3315604"/>
          </a:xfrm>
          <a:prstGeom prst="rect">
            <a:avLst/>
          </a:prstGeom>
        </p:spPr>
      </p:pic>
    </p:spTree>
    <p:extLst>
      <p:ext uri="{BB962C8B-B14F-4D97-AF65-F5344CB8AC3E}">
        <p14:creationId xmlns:p14="http://schemas.microsoft.com/office/powerpoint/2010/main" xmlns="" val="217418596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2600" dirty="0"/>
              <a:t>Raporti i vitit 2018:</a:t>
            </a:r>
          </a:p>
          <a:p>
            <a:pPr algn="r"/>
            <a:r>
              <a:rPr lang="sq-AL" sz="2600" dirty="0"/>
              <a:t>Katër shtyllat kryesore për përmirësimin e bashkëpunimit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9" name="Diagram 8">
            <a:extLst>
              <a:ext uri="{FF2B5EF4-FFF2-40B4-BE49-F238E27FC236}">
                <a16:creationId xmlns:a16="http://schemas.microsoft.com/office/drawing/2014/main" xmlns="" id="{E63CEFFC-7D15-46F2-A80B-6B747AC1831E}"/>
              </a:ext>
            </a:extLst>
          </p:cNvPr>
          <p:cNvGraphicFramePr/>
          <p:nvPr>
            <p:extLst>
              <p:ext uri="{D42A27DB-BD31-4B8C-83A1-F6EECF244321}">
                <p14:modId xmlns:p14="http://schemas.microsoft.com/office/powerpoint/2010/main" xmlns="" val="3214198603"/>
              </p:ext>
            </p:extLst>
          </p:nvPr>
        </p:nvGraphicFramePr>
        <p:xfrm>
          <a:off x="810230" y="920099"/>
          <a:ext cx="8403221" cy="530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5299285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sq-AL" sz="2400">
                <a:latin typeface="Verdana" panose="020B0604030504040204" pitchFamily="34" charset="0"/>
                <a:ea typeface="Verdana" panose="020B0604030504040204" pitchFamily="34" charset="0"/>
              </a:rPr>
              <a:t>Raporti i vitit 2018:</a:t>
            </a:r>
          </a:p>
          <a:p>
            <a:pPr algn="r"/>
            <a:r>
              <a:rPr lang="sq-AL" sz="2400">
                <a:latin typeface="Verdana" panose="020B0604030504040204" pitchFamily="34" charset="0"/>
                <a:ea typeface="Verdana" panose="020B0604030504040204" pitchFamily="34" charset="0"/>
              </a:rPr>
              <a:t>Kushtet ligjore</a:t>
            </a:r>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2" name="Rectangle 1"/>
          <p:cNvSpPr/>
          <p:nvPr/>
        </p:nvSpPr>
        <p:spPr>
          <a:xfrm>
            <a:off x="152400" y="1149489"/>
            <a:ext cx="4776788" cy="5693866"/>
          </a:xfrm>
          <a:prstGeom prst="rect">
            <a:avLst/>
          </a:prstGeom>
        </p:spPr>
        <p:txBody>
          <a:bodyPr wrap="square">
            <a:spAutoFit/>
          </a:bodyPr>
          <a:lstStyle/>
          <a:p>
            <a:r>
              <a:rPr lang="sq-AL" b="1" dirty="0">
                <a:latin typeface="Verdana" panose="020B0604030504040204" pitchFamily="34" charset="0"/>
                <a:ea typeface="Verdana" panose="020B0604030504040204" pitchFamily="34" charset="0"/>
                <a:cs typeface="Verdana" panose="020B0604030504040204" pitchFamily="34" charset="0"/>
              </a:rPr>
              <a:t>Rishikimi gjithëpërfshirës ligjor:</a:t>
            </a:r>
          </a:p>
          <a:p>
            <a:endParaRPr lang="en-GB" sz="1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dirty="0"/>
              <a:t>Sjellja e koncepteve dhe përkufizimeve uniforme (veprat themelore, provat elektronike);</a:t>
            </a:r>
          </a:p>
          <a:p>
            <a:pPr marL="342900" indent="-342900">
              <a:spcBef>
                <a:spcPts val="600"/>
              </a:spcBef>
              <a:spcAft>
                <a:spcPts val="0"/>
              </a:spcAft>
              <a:buFont typeface="Wingdings" pitchFamily="2" charset="2"/>
              <a:buChar char="Ø"/>
            </a:pPr>
            <a:r>
              <a:rPr lang="sq-AL" dirty="0"/>
              <a:t>Kompetencat procedurale sipas Konventës (dispozitat e ruajtjes dhe urdhrat e paraqitjes së të dhënave),</a:t>
            </a:r>
          </a:p>
          <a:p>
            <a:pPr marL="342900" indent="-342900">
              <a:spcBef>
                <a:spcPts val="600"/>
              </a:spcBef>
              <a:spcAft>
                <a:spcPts val="0"/>
              </a:spcAft>
              <a:buFont typeface="Wingdings" pitchFamily="2" charset="2"/>
              <a:buChar char="Ø"/>
            </a:pPr>
            <a:r>
              <a:rPr lang="sq-AL" dirty="0"/>
              <a:t>Rregulloret për pikat e kontaktit të autoriteteve 24/7, funksionet dhe operacionet;</a:t>
            </a:r>
          </a:p>
          <a:p>
            <a:pPr marL="342900" indent="-342900">
              <a:spcBef>
                <a:spcPts val="600"/>
              </a:spcBef>
              <a:spcAft>
                <a:spcPts val="0"/>
              </a:spcAft>
              <a:buFont typeface="Wingdings" pitchFamily="2" charset="2"/>
              <a:buChar char="Ø"/>
            </a:pPr>
            <a:r>
              <a:rPr lang="sq-AL" dirty="0"/>
              <a:t>Mundësitë sipas nenit </a:t>
            </a:r>
            <a:r>
              <a:rPr lang="sq-AL" dirty="0" err="1"/>
              <a:t>18.1.b</a:t>
            </a:r>
            <a:r>
              <a:rPr lang="sq-AL" dirty="0"/>
              <a:t> të Konventës për krimin </a:t>
            </a:r>
            <a:r>
              <a:rPr lang="sq-AL" dirty="0" err="1"/>
              <a:t>kibernetik</a:t>
            </a:r>
            <a:r>
              <a:rPr lang="sq-AL" dirty="0"/>
              <a:t>;</a:t>
            </a:r>
          </a:p>
          <a:p>
            <a:pPr marL="342900" indent="-342900">
              <a:spcBef>
                <a:spcPts val="600"/>
              </a:spcBef>
              <a:spcAft>
                <a:spcPts val="0"/>
              </a:spcAft>
              <a:buFont typeface="Wingdings" pitchFamily="2" charset="2"/>
              <a:buChar char="Ø"/>
            </a:pPr>
            <a:r>
              <a:rPr lang="sq-AL" dirty="0"/>
              <a:t>Heqja e pengesave për </a:t>
            </a:r>
            <a:r>
              <a:rPr lang="sq-AL" dirty="0" err="1"/>
              <a:t>procesimin</a:t>
            </a:r>
            <a:r>
              <a:rPr lang="sq-AL" dirty="0"/>
              <a:t> e përshpejtuar të kërkesave të NJN-së (p.sh. kërkesat e reduktuara për dokumente origjinale); </a:t>
            </a:r>
          </a:p>
          <a:p>
            <a:pPr marL="342900" indent="-342900">
              <a:spcBef>
                <a:spcPts val="600"/>
              </a:spcBef>
              <a:spcAft>
                <a:spcPts val="0"/>
              </a:spcAft>
              <a:buFont typeface="Wingdings" pitchFamily="2" charset="2"/>
              <a:buChar char="Ø"/>
            </a:pPr>
            <a:r>
              <a:rPr lang="sq-AL" dirty="0" err="1"/>
              <a:t>Disponueshmëria</a:t>
            </a:r>
            <a:r>
              <a:rPr lang="sq-AL" dirty="0"/>
              <a:t> publike e udhëzuesve ose manualeve të praktikave më të mira.</a:t>
            </a:r>
          </a:p>
        </p:txBody>
      </p:sp>
      <p:pic>
        <p:nvPicPr>
          <p:cNvPr id="3074" name="Picture 2" descr="CyberEast: Long-distance Master Programme in Cybercrime Investigation and Computer Forensics starting in September 2020">
            <a:extLst>
              <a:ext uri="{FF2B5EF4-FFF2-40B4-BE49-F238E27FC236}">
                <a16:creationId xmlns:a16="http://schemas.microsoft.com/office/drawing/2014/main" xmlns="" id="{51997E2C-933A-48AD-995F-7EC872151789}"/>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630517" y="2581877"/>
            <a:ext cx="4361083" cy="28003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67788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38944"/>
            <a:ext cx="8525021" cy="1963614"/>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marL="0" indent="0" algn="ctr">
              <a:buFont typeface="Arial" charset="0"/>
              <a:buNone/>
              <a:defRPr/>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Ndihma juridike e ndërsjellë zyrtare dhe joformale në çështjet penale</a:t>
            </a:r>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32957"/>
            <a:ext cx="76327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sz="2800">
                <a:solidFill>
                  <a:schemeClr val="bg1"/>
                </a:solidFill>
                <a:latin typeface="Verdana" charset="0"/>
                <a:cs typeface="Verdana" charset="0"/>
              </a:rPr>
              <a:t>Raporti i vitit 2018:</a:t>
            </a:r>
          </a:p>
          <a:p>
            <a:pPr algn="r"/>
            <a:r>
              <a:rPr lang="sq-AL" sz="2800">
                <a:solidFill>
                  <a:schemeClr val="bg1"/>
                </a:solidFill>
                <a:latin typeface="Verdana" charset="0"/>
                <a:cs typeface="Verdana" charset="0"/>
              </a:rPr>
              <a:t>Komunikimi efikas</a:t>
            </a:r>
          </a:p>
        </p:txBody>
      </p:sp>
      <p:sp>
        <p:nvSpPr>
          <p:cNvPr id="2" name="Rectangle 1"/>
          <p:cNvSpPr/>
          <p:nvPr/>
        </p:nvSpPr>
        <p:spPr>
          <a:xfrm>
            <a:off x="117674" y="1137914"/>
            <a:ext cx="4840089" cy="5663089"/>
          </a:xfrm>
          <a:prstGeom prst="rect">
            <a:avLst/>
          </a:prstGeom>
        </p:spPr>
        <p:txBody>
          <a:bodyPr wrap="square">
            <a:spAutoFit/>
          </a:bodyPr>
          <a:lstStyle/>
          <a:p>
            <a:r>
              <a:rPr lang="sq-AL" b="1" dirty="0">
                <a:latin typeface="Verdana" panose="020B0604030504040204" pitchFamily="34" charset="0"/>
                <a:ea typeface="Verdana" panose="020B0604030504040204" pitchFamily="34" charset="0"/>
                <a:cs typeface="Verdana" panose="020B0604030504040204" pitchFamily="34" charset="0"/>
              </a:rPr>
              <a:t>Përmirësimi i aspekteve që lidhen me komunikim:</a:t>
            </a:r>
          </a:p>
          <a:p>
            <a:pPr marL="285750" indent="-285750">
              <a:buFontTx/>
              <a:buChar char="-"/>
            </a:pPr>
            <a:endParaRPr lang="en-GB" sz="105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dirty="0"/>
              <a:t>Përdorimi i shablloneve dhe formularëve standardë shumë-gjuhësorë për komunikimet 24/7 dhe ndihmën juridike të ndërsjellë;</a:t>
            </a:r>
          </a:p>
          <a:p>
            <a:pPr marL="342900" indent="-342900">
              <a:spcBef>
                <a:spcPts val="600"/>
              </a:spcBef>
              <a:spcAft>
                <a:spcPts val="0"/>
              </a:spcAft>
              <a:buFont typeface="Wingdings" pitchFamily="2" charset="2"/>
              <a:buChar char="Ø"/>
            </a:pPr>
            <a:r>
              <a:rPr lang="sq-AL" dirty="0"/>
              <a:t>Përdorimi i burimeve të Komunitetit Oktapod për bashkëpunim ndërkombëtar (të dhëna të verifikuara); </a:t>
            </a:r>
          </a:p>
          <a:p>
            <a:pPr marL="342900" indent="-342900">
              <a:spcBef>
                <a:spcPts val="600"/>
              </a:spcBef>
              <a:spcAft>
                <a:spcPts val="0"/>
              </a:spcAft>
              <a:buFont typeface="Wingdings" pitchFamily="2" charset="2"/>
              <a:buChar char="Ø"/>
            </a:pPr>
            <a:r>
              <a:rPr lang="sq-AL" dirty="0"/>
              <a:t>Koordinimi ndërmjet Pikave të Kontaktit 24/7 dhe autoritetit të NJN-së duke shpërndarë informacion dhe duke siguruar ndjekjen e rasteve hyrëse/dalëse;</a:t>
            </a:r>
          </a:p>
          <a:p>
            <a:pPr marL="342900" indent="-342900">
              <a:spcBef>
                <a:spcPts val="600"/>
              </a:spcBef>
              <a:spcAft>
                <a:spcPts val="0"/>
              </a:spcAft>
              <a:buFont typeface="Wingdings" pitchFamily="2" charset="2"/>
              <a:buChar char="Ø"/>
            </a:pPr>
            <a:r>
              <a:rPr lang="sq-AL" dirty="0"/>
              <a:t>Trajnim i specializuar i hetuesve, prokurorëve, personelit gjyqësor, oficerëve të bashkëpunimit ndërkombëtar dhe përfaqësuesve të pikave kombëtare të kontaktit.</a:t>
            </a:r>
          </a:p>
        </p:txBody>
      </p:sp>
      <p:pic>
        <p:nvPicPr>
          <p:cNvPr id="1026" name="Picture 2">
            <a:extLst>
              <a:ext uri="{FF2B5EF4-FFF2-40B4-BE49-F238E27FC236}">
                <a16:creationId xmlns:a16="http://schemas.microsoft.com/office/drawing/2014/main" xmlns="" id="{AA940794-364C-4EFE-9668-66DAD02D96A3}"/>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957762" y="2309421"/>
            <a:ext cx="4068563" cy="306123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177079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21383"/>
            <a:ext cx="76327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sz="2800">
                <a:solidFill>
                  <a:schemeClr val="bg1"/>
                </a:solidFill>
                <a:latin typeface="Verdana" charset="0"/>
                <a:cs typeface="Verdana" charset="0"/>
              </a:rPr>
              <a:t>Raporti i vitit 2018:</a:t>
            </a:r>
          </a:p>
          <a:p>
            <a:pPr algn="r"/>
            <a:r>
              <a:rPr lang="sq-AL" sz="2800">
                <a:solidFill>
                  <a:schemeClr val="bg1"/>
                </a:solidFill>
                <a:latin typeface="Verdana" charset="0"/>
                <a:cs typeface="Verdana" charset="0"/>
              </a:rPr>
              <a:t>Menaxhimi i procesit</a:t>
            </a:r>
          </a:p>
        </p:txBody>
      </p:sp>
      <p:sp>
        <p:nvSpPr>
          <p:cNvPr id="2" name="Rectangle 1"/>
          <p:cNvSpPr/>
          <p:nvPr/>
        </p:nvSpPr>
        <p:spPr>
          <a:xfrm>
            <a:off x="7936" y="1120200"/>
            <a:ext cx="5092701" cy="5509200"/>
          </a:xfrm>
          <a:prstGeom prst="rect">
            <a:avLst/>
          </a:prstGeom>
        </p:spPr>
        <p:txBody>
          <a:bodyPr wrap="square">
            <a:spAutoFit/>
          </a:bodyPr>
          <a:lstStyle/>
          <a:p>
            <a:r>
              <a:rPr lang="sq-AL" b="1" dirty="0">
                <a:latin typeface="Verdana" panose="020B0604030504040204" pitchFamily="34" charset="0"/>
                <a:ea typeface="Verdana" panose="020B0604030504040204" pitchFamily="34" charset="0"/>
                <a:cs typeface="Verdana" panose="020B0604030504040204" pitchFamily="34" charset="0"/>
              </a:rPr>
              <a:t>Përmirësimi i menaxhimit të procesit:</a:t>
            </a:r>
          </a:p>
          <a:p>
            <a:endParaRPr lang="en-GB" sz="300"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dirty="0"/>
              <a:t>Udhëzime për pikat e kontaktit 24/7 bazuar në praktikat dhe përvojën më të mirë;</a:t>
            </a:r>
          </a:p>
          <a:p>
            <a:pPr marL="342900" indent="-342900">
              <a:spcBef>
                <a:spcPts val="600"/>
              </a:spcBef>
              <a:spcAft>
                <a:spcPts val="0"/>
              </a:spcAft>
              <a:buFont typeface="Wingdings" pitchFamily="2" charset="2"/>
              <a:buChar char="Ø"/>
            </a:pPr>
            <a:r>
              <a:rPr lang="sq-AL" dirty="0"/>
              <a:t>Bashkëpunim zyrtar ndërmjet agjencive të zbatimit të ligjit dhe ISP-ve;</a:t>
            </a:r>
          </a:p>
          <a:p>
            <a:pPr marL="342900" indent="-342900">
              <a:spcBef>
                <a:spcPts val="600"/>
              </a:spcBef>
              <a:spcAft>
                <a:spcPts val="0"/>
              </a:spcAft>
              <a:buFont typeface="Wingdings" pitchFamily="2" charset="2"/>
              <a:buChar char="Ø"/>
            </a:pPr>
            <a:r>
              <a:rPr lang="sq-AL" dirty="0"/>
              <a:t>Përdorim efikas i burimeve njerëzore dhe komunikimeve për bashkëpunim ndërkombëtar, p.sh. komunikimet polici-polici për prova të pranueshme dhe qasje të drejtpërdrejtë tek ofruesit e shërbimeve të huaja/sektorin bankar;</a:t>
            </a:r>
          </a:p>
          <a:p>
            <a:pPr marL="342900" indent="-342900">
              <a:spcBef>
                <a:spcPts val="600"/>
              </a:spcBef>
              <a:spcAft>
                <a:spcPts val="0"/>
              </a:spcAft>
              <a:buFont typeface="Wingdings" pitchFamily="2" charset="2"/>
              <a:buChar char="Ø"/>
            </a:pPr>
            <a:r>
              <a:rPr lang="sq-AL" dirty="0" err="1"/>
              <a:t>Procesimi</a:t>
            </a:r>
            <a:r>
              <a:rPr lang="sq-AL" dirty="0"/>
              <a:t> zyrtar i urgjencës/përparësisë për kërkesat hyrëse të ndihmës reciproke bazuar në kriteret e pajtuara zyrtarisht;</a:t>
            </a:r>
          </a:p>
          <a:p>
            <a:pPr marL="342900" indent="-342900">
              <a:spcBef>
                <a:spcPts val="600"/>
              </a:spcBef>
              <a:spcAft>
                <a:spcPts val="0"/>
              </a:spcAft>
              <a:buFont typeface="Wingdings" pitchFamily="2" charset="2"/>
              <a:buChar char="Ø"/>
            </a:pPr>
            <a:r>
              <a:rPr lang="sq-AL" dirty="0"/>
              <a:t>Integrimi më i mirë i të dhënave kryesore për kërkesat e NJN-së në sistemet e </a:t>
            </a:r>
            <a:r>
              <a:rPr lang="sq-AL" dirty="0" err="1"/>
              <a:t>disponueshme</a:t>
            </a:r>
            <a:r>
              <a:rPr lang="sq-AL" dirty="0"/>
              <a:t> të menaxhimit të lëndëve penale.</a:t>
            </a:r>
          </a:p>
        </p:txBody>
      </p:sp>
      <p:pic>
        <p:nvPicPr>
          <p:cNvPr id="2050" name="Picture 2" descr="Cybercrime@EAP III: New project on public/private cooperation">
            <a:extLst>
              <a:ext uri="{FF2B5EF4-FFF2-40B4-BE49-F238E27FC236}">
                <a16:creationId xmlns:a16="http://schemas.microsoft.com/office/drawing/2014/main" xmlns="" id="{92D60F29-F1B4-44C7-B3A7-DF7F6EB24CE4}"/>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100638" y="2633293"/>
            <a:ext cx="3935412" cy="28381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839097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68611" name="Picture 4"/>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8613" name="Rectangle 17"/>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sq-AL" sz="1200" b="1">
                <a:solidFill>
                  <a:srgbClr val="FFFFFF"/>
                </a:solidFill>
                <a:latin typeface="Verdana" charset="0"/>
                <a:cs typeface="Verdana" charset="0"/>
              </a:rPr>
              <a:t>www.coe.int/cybercrime						                      </a:t>
            </a:r>
          </a:p>
        </p:txBody>
      </p:sp>
      <p:sp>
        <p:nvSpPr>
          <p:cNvPr id="68614" name="TextBox 7"/>
          <p:cNvSpPr txBox="1">
            <a:spLocks noChangeArrowheads="1"/>
          </p:cNvSpPr>
          <p:nvPr/>
        </p:nvSpPr>
        <p:spPr bwMode="auto">
          <a:xfrm>
            <a:off x="1403350" y="9801"/>
            <a:ext cx="76327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q-AL" sz="2800">
                <a:solidFill>
                  <a:schemeClr val="bg1"/>
                </a:solidFill>
                <a:latin typeface="Verdana" charset="0"/>
                <a:cs typeface="Verdana" charset="0"/>
              </a:rPr>
              <a:t>Raporti i vitit 2018:</a:t>
            </a:r>
          </a:p>
          <a:p>
            <a:pPr algn="r"/>
            <a:r>
              <a:rPr lang="sq-AL" sz="2800">
                <a:solidFill>
                  <a:schemeClr val="bg1"/>
                </a:solidFill>
                <a:latin typeface="Verdana" charset="0"/>
                <a:cs typeface="Verdana" charset="0"/>
              </a:rPr>
              <a:t>Cilësia e kërkesave</a:t>
            </a:r>
          </a:p>
        </p:txBody>
      </p:sp>
      <p:sp>
        <p:nvSpPr>
          <p:cNvPr id="2" name="Rectangle 1"/>
          <p:cNvSpPr/>
          <p:nvPr/>
        </p:nvSpPr>
        <p:spPr>
          <a:xfrm>
            <a:off x="152400" y="1149489"/>
            <a:ext cx="4419600" cy="4555093"/>
          </a:xfrm>
          <a:prstGeom prst="rect">
            <a:avLst/>
          </a:prstGeom>
        </p:spPr>
        <p:txBody>
          <a:bodyPr wrap="square">
            <a:spAutoFit/>
          </a:bodyPr>
          <a:lstStyle/>
          <a:p>
            <a:r>
              <a:rPr lang="sq-AL" b="1">
                <a:latin typeface="Verdana" panose="020B0604030504040204" pitchFamily="34" charset="0"/>
                <a:ea typeface="Verdana" panose="020B0604030504040204" pitchFamily="34" charset="0"/>
                <a:cs typeface="Verdana" panose="020B0604030504040204" pitchFamily="34" charset="0"/>
              </a:rPr>
              <a:t>Përmirësimi cilësisë së kërkesave të NJN-së:</a:t>
            </a:r>
          </a:p>
          <a:p>
            <a:pPr marL="285750" indent="-285750">
              <a:buFontTx/>
              <a:buChar char="-"/>
            </a:pPr>
            <a:endParaRPr lang="en-GB" dirty="0">
              <a:latin typeface="Verdana" panose="020B0604030504040204" pitchFamily="34" charset="0"/>
              <a:ea typeface="Verdana" panose="020B0604030504040204" pitchFamily="34" charset="0"/>
              <a:cs typeface="Verdana" panose="020B0604030504040204" pitchFamily="34" charset="0"/>
            </a:endParaRPr>
          </a:p>
          <a:p>
            <a:pPr marL="342900" indent="-342900">
              <a:spcBef>
                <a:spcPts val="600"/>
              </a:spcBef>
              <a:spcAft>
                <a:spcPts val="0"/>
              </a:spcAft>
              <a:buFont typeface="Wingdings" pitchFamily="2" charset="2"/>
              <a:buChar char="Ø"/>
            </a:pPr>
            <a:r>
              <a:rPr lang="sq-AL"/>
              <a:t>Aktivitete për ndërtimin e kapaciteteve me fokus në aftësitë kompakte dhe informuese të shkrimit;</a:t>
            </a:r>
          </a:p>
          <a:p>
            <a:pPr marL="342900" indent="-342900">
              <a:spcBef>
                <a:spcPts val="600"/>
              </a:spcBef>
              <a:spcAft>
                <a:spcPts val="0"/>
              </a:spcAft>
              <a:buFont typeface="Wingdings" pitchFamily="2" charset="2"/>
              <a:buChar char="Ø"/>
            </a:pPr>
            <a:r>
              <a:rPr lang="sq-AL"/>
              <a:t>Reduktimi i kërkesave </a:t>
            </a:r>
            <a:r>
              <a:rPr lang="sq-AL" i="1"/>
              <a:t>de minimis</a:t>
            </a:r>
            <a:r>
              <a:rPr lang="sq-AL"/>
              <a:t>; </a:t>
            </a:r>
          </a:p>
          <a:p>
            <a:pPr marL="342900" indent="-342900">
              <a:spcBef>
                <a:spcPts val="600"/>
              </a:spcBef>
              <a:spcAft>
                <a:spcPts val="0"/>
              </a:spcAft>
              <a:buFont typeface="Wingdings" pitchFamily="2" charset="2"/>
              <a:buChar char="Ø"/>
            </a:pPr>
            <a:r>
              <a:rPr lang="sq-AL"/>
              <a:t>Përdorimi i shablloneve standarde dhe doracakëve për standardin e pranueshëm për kërkesat e ndihmës juridike të ndërsjellë;  </a:t>
            </a:r>
          </a:p>
          <a:p>
            <a:pPr marL="342900" indent="-342900">
              <a:spcBef>
                <a:spcPts val="600"/>
              </a:spcBef>
              <a:spcAft>
                <a:spcPts val="0"/>
              </a:spcAft>
              <a:buFont typeface="Wingdings" pitchFamily="2" charset="2"/>
              <a:buChar char="Ø"/>
            </a:pPr>
            <a:r>
              <a:rPr lang="sq-AL"/>
              <a:t>Bashkëpunimi gjyqësor i drejtpërdrejtë: raportimi i centralizuar, ndjekja periodike dhe konsultimi nga autoritetet qendrore.</a:t>
            </a:r>
          </a:p>
        </p:txBody>
      </p:sp>
      <p:pic>
        <p:nvPicPr>
          <p:cNvPr id="4098" name="Picture 2" descr="Brainstorming on the review of the judicial training courses on cybercrime">
            <a:extLst>
              <a:ext uri="{FF2B5EF4-FFF2-40B4-BE49-F238E27FC236}">
                <a16:creationId xmlns:a16="http://schemas.microsoft.com/office/drawing/2014/main" xmlns="" id="{8CB9C8A9-0D32-4B22-9C6B-74310861514C}"/>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676533" y="2442148"/>
            <a:ext cx="4365911" cy="281275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125413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Reagimi ndërkombëtar ndaj krimit kibernetik: </a:t>
            </a:r>
          </a:p>
          <a:p>
            <a:pPr algn="r"/>
            <a:r>
              <a:rPr lang="sq-AL" sz="3200" b="1"/>
              <a:t>shembull specifik për vendin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4163420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865126"/>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pestë</a:t>
            </a:r>
          </a:p>
          <a:p>
            <a:endParaRPr lang="en-GB" sz="3200" b="1" dirty="0">
              <a:ea typeface="ＭＳ Ｐゴシック" charset="0"/>
            </a:endParaRPr>
          </a:p>
          <a:p>
            <a:pPr algn="ctr"/>
            <a:r>
              <a:rPr lang="sq-AL" sz="3200" b="1"/>
              <a:t>Përmbledhje</a:t>
            </a:r>
          </a:p>
          <a:p>
            <a:pPr algn="ctr" eaLnBrk="1" hangingPunct="1">
              <a:lnSpc>
                <a:spcPct val="80000"/>
              </a:lnSpc>
            </a:pPr>
            <a:endParaRPr lang="en-GB" sz="3200" b="1" dirty="0"/>
          </a:p>
        </p:txBody>
      </p:sp>
    </p:spTree>
    <p:extLst>
      <p:ext uri="{BB962C8B-B14F-4D97-AF65-F5344CB8AC3E}">
        <p14:creationId xmlns:p14="http://schemas.microsoft.com/office/powerpoint/2010/main" xmlns="" val="39358623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1084629"/>
            <a:ext cx="4757248" cy="4832092"/>
          </a:xfrm>
          <a:prstGeom prst="rect">
            <a:avLst/>
          </a:prstGeom>
        </p:spPr>
        <p:txBody>
          <a:bodyPr wrap="square">
            <a:spAutoFit/>
          </a:bodyPr>
          <a:lstStyle/>
          <a:p>
            <a:pPr marL="342900" lvl="2" indent="-342900" algn="just">
              <a:buFont typeface="Wingdings" pitchFamily="2" charset="2"/>
              <a:buChar char="ü"/>
            </a:pPr>
            <a:r>
              <a:rPr lang="sq-AL" sz="2200" i="1" dirty="0"/>
              <a:t>marrja e informacioneve dhe njohurive shtesë në lidhje me Organizatat dhe Rrjetet Ndërkombëtare për organizimin, konfigurimin dhe kompetencat e krimit </a:t>
            </a:r>
            <a:r>
              <a:rPr lang="sq-AL" sz="2200" i="1" dirty="0" err="1"/>
              <a:t>kibernetik</a:t>
            </a:r>
            <a:endParaRPr lang="sq-AL" sz="2200" i="1" dirty="0"/>
          </a:p>
          <a:p>
            <a:pPr marL="342900" lvl="2" indent="-342900" algn="just">
              <a:buFont typeface="Wingdings" pitchFamily="2" charset="2"/>
              <a:buChar char="ü"/>
            </a:pPr>
            <a:r>
              <a:rPr lang="sq-AL" sz="2200" i="1" dirty="0"/>
              <a:t>analizimi dhe të kuptuarit në mënyrë plotësuese i zbatimit të Konventës së Krimit </a:t>
            </a:r>
            <a:r>
              <a:rPr lang="sq-AL" sz="2200" i="1" dirty="0" err="1"/>
              <a:t>Kibernetik</a:t>
            </a:r>
            <a:r>
              <a:rPr lang="sq-AL" sz="2200" i="1" dirty="0"/>
              <a:t> të Këshillit të Evropës, neni 35</a:t>
            </a:r>
          </a:p>
          <a:p>
            <a:pPr marL="342900" lvl="2" indent="-342900" algn="just">
              <a:buFont typeface="Wingdings" pitchFamily="2" charset="2"/>
              <a:buChar char="ü"/>
            </a:pPr>
            <a:r>
              <a:rPr lang="sq-AL" sz="2200" i="1" dirty="0"/>
              <a:t>rritja e vetëdijesimit në lidhje me disa nga zgjidhjet e ndërtimit të kapaciteteve për përmirësimin e bashkëpunimit ndërkombëtar</a:t>
            </a:r>
          </a:p>
        </p:txBody>
      </p:sp>
      <p:pic>
        <p:nvPicPr>
          <p:cNvPr id="6" name="Picture 5" descr="A picture containing drawing, food&#10;&#10;Description automatically generated">
            <a:extLst>
              <a:ext uri="{FF2B5EF4-FFF2-40B4-BE49-F238E27FC236}">
                <a16:creationId xmlns:a16="http://schemas.microsoft.com/office/drawing/2014/main" xmlns="" id="{3F8D7186-3FDA-45C4-9898-FF567367C538}"/>
              </a:ext>
            </a:extLst>
          </p:cNvPr>
          <p:cNvPicPr>
            <a:picLocks noChangeAspect="1"/>
          </p:cNvPicPr>
          <p:nvPr/>
        </p:nvPicPr>
        <p:blipFill>
          <a:blip r:embed="rId4"/>
          <a:stretch>
            <a:fillRect/>
          </a:stretch>
        </p:blipFill>
        <p:spPr>
          <a:xfrm>
            <a:off x="4845770" y="2706391"/>
            <a:ext cx="4055236" cy="1445217"/>
          </a:xfrm>
          <a:prstGeom prst="rect">
            <a:avLst/>
          </a:prstGeom>
        </p:spPr>
      </p:pic>
    </p:spTree>
    <p:extLst>
      <p:ext uri="{BB962C8B-B14F-4D97-AF65-F5344CB8AC3E}">
        <p14:creationId xmlns:p14="http://schemas.microsoft.com/office/powerpoint/2010/main" xmlns="" val="35396832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Metodat joformale të </a:t>
            </a:r>
          </a:p>
          <a:p>
            <a:pPr marL="0" indent="0" algn="r">
              <a:buFont typeface="Arial" charset="0"/>
              <a:buNone/>
              <a:defRPr/>
            </a:pPr>
            <a:r>
              <a:rPr lang="sq-AL" sz="3200" b="1">
                <a:solidFill>
                  <a:schemeClr val="bg1"/>
                </a:solidFill>
              </a:rPr>
              <a:t>Bashkëpunimit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61971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67958"/>
            <a:ext cx="4572000" cy="5586145"/>
          </a:xfrm>
          <a:prstGeom prst="rect">
            <a:avLst/>
          </a:prstGeom>
        </p:spPr>
        <p:txBody>
          <a:bodyPr>
            <a:spAutoFit/>
          </a:bodyPr>
          <a:lstStyle/>
          <a:p>
            <a:pPr marL="342900" indent="-342900">
              <a:spcAft>
                <a:spcPts val="0"/>
              </a:spcAft>
              <a:buFont typeface="Wingdings" pitchFamily="2" charset="2"/>
              <a:buChar char="Ø"/>
            </a:pPr>
            <a:r>
              <a:rPr lang="sq-AL" sz="2200" b="1" dirty="0"/>
              <a:t>Zyrtare:</a:t>
            </a:r>
          </a:p>
          <a:p>
            <a:pPr marL="342900" indent="-342900">
              <a:spcAft>
                <a:spcPts val="0"/>
              </a:spcAft>
              <a:buFont typeface="Wingdings" pitchFamily="2" charset="2"/>
              <a:buChar char="Ø"/>
            </a:pPr>
            <a:endParaRPr lang="en-GB" sz="1400" b="1" dirty="0"/>
          </a:p>
          <a:p>
            <a:pPr marL="342900" indent="-342900" algn="just">
              <a:buFont typeface="Arial" panose="020B0604020202020204" pitchFamily="34" charset="0"/>
              <a:buChar char="•"/>
            </a:pPr>
            <a:r>
              <a:rPr lang="sq-AL" sz="2100" b="1" dirty="0">
                <a:cs typeface="Arial" panose="020B0604020202020204" pitchFamily="34" charset="0"/>
              </a:rPr>
              <a:t>Ndihma juridike e ndërsjellë (NJN)</a:t>
            </a:r>
            <a:r>
              <a:rPr lang="sq-AL" sz="2100" dirty="0">
                <a:cs typeface="Arial" panose="020B0604020202020204" pitchFamily="34" charset="0"/>
              </a:rPr>
              <a:t>, e njohur ndonjëherë si ‘asistencë gjyqësore’ </a:t>
            </a:r>
            <a:r>
              <a:rPr lang="sq-AL" sz="2100" b="1" dirty="0">
                <a:cs typeface="Arial" panose="020B0604020202020204" pitchFamily="34" charset="0"/>
              </a:rPr>
              <a:t>është mënyra zyrtare në të cilën shtetet kërkojnë dhe ofrojnë ndihmë</a:t>
            </a:r>
            <a:r>
              <a:rPr lang="sq-AL" sz="2100" dirty="0">
                <a:cs typeface="Arial" panose="020B0604020202020204" pitchFamily="34" charset="0"/>
              </a:rPr>
              <a:t> në marrjen e provave të vendosura në një shtet për të ndihmuar në hetimet penale ose procedurat në një shtet tjetër</a:t>
            </a:r>
          </a:p>
          <a:p>
            <a:pPr marL="342900" indent="-342900" algn="just">
              <a:buFont typeface="Arial" panose="020B0604020202020204" pitchFamily="34" charset="0"/>
              <a:buChar char="•"/>
            </a:pPr>
            <a:endParaRPr lang="en-GB" sz="2100" dirty="0">
              <a:effectLst/>
              <a:cs typeface="Arial" panose="020B0604020202020204" pitchFamily="34" charset="0"/>
            </a:endParaRPr>
          </a:p>
          <a:p>
            <a:pPr marL="342900" indent="-342900" algn="just">
              <a:buFont typeface="Arial" panose="020B0604020202020204" pitchFamily="34" charset="0"/>
              <a:buChar char="•"/>
            </a:pPr>
            <a:r>
              <a:rPr lang="sq-AL" sz="2100" dirty="0">
                <a:cs typeface="Arial" panose="020B0604020202020204" pitchFamily="34" charset="0"/>
              </a:rPr>
              <a:t>shteti që bën kërkesën zakonisht referohet si '</a:t>
            </a:r>
            <a:r>
              <a:rPr lang="sq-AL" sz="2100" b="1" dirty="0">
                <a:cs typeface="Arial" panose="020B0604020202020204" pitchFamily="34" charset="0"/>
              </a:rPr>
              <a:t>shteti kërkues</a:t>
            </a:r>
            <a:r>
              <a:rPr lang="sq-AL" sz="2100" dirty="0">
                <a:cs typeface="Arial" panose="020B0604020202020204" pitchFamily="34" charset="0"/>
              </a:rPr>
              <a:t>', ndërsa shteti ndaj të cilit është bërë kërkesa është '</a:t>
            </a:r>
            <a:r>
              <a:rPr lang="sq-AL" sz="2100" b="1" dirty="0">
                <a:cs typeface="Arial" panose="020B0604020202020204" pitchFamily="34" charset="0"/>
              </a:rPr>
              <a:t>shteti që pranon kërkesën</a:t>
            </a:r>
            <a:r>
              <a:rPr lang="sq-AL" sz="2100" dirty="0">
                <a:cs typeface="Arial" panose="020B0604020202020204" pitchFamily="34" charset="0"/>
              </a:rPr>
              <a:t>'. </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9" y="1589882"/>
            <a:ext cx="4072084" cy="1546577"/>
          </a:xfrm>
          <a:prstGeom prst="rect">
            <a:avLst/>
          </a:prstGeom>
        </p:spPr>
        <p:txBody>
          <a:bodyPr wrap="square">
            <a:spAutoFit/>
          </a:bodyPr>
          <a:lstStyle/>
          <a:p>
            <a:pPr marL="342900" indent="-342900" algn="just">
              <a:lnSpc>
                <a:spcPct val="90000"/>
              </a:lnSpc>
              <a:buFont typeface="Arial" panose="020B0604020202020204" pitchFamily="34" charset="0"/>
              <a:buChar char="•"/>
            </a:pPr>
            <a:r>
              <a:rPr lang="sq-AL" sz="2100" b="1" dirty="0">
                <a:cs typeface="Arial" panose="020B0604020202020204" pitchFamily="34" charset="0"/>
              </a:rPr>
              <a:t>Ndihma juridike e ndërsjellë është krijuar për mbledhjen e provave, jo të inteligjencës ose informacioneve të tjera.</a:t>
            </a:r>
          </a:p>
        </p:txBody>
      </p:sp>
      <p:pic>
        <p:nvPicPr>
          <p:cNvPr id="2050" name="Picture 2" descr="Formal Service Letter Request Sample - Formal letter samples and templates">
            <a:hlinkClick r:id="rId4"/>
            <a:extLst>
              <a:ext uri="{FF2B5EF4-FFF2-40B4-BE49-F238E27FC236}">
                <a16:creationId xmlns:a16="http://schemas.microsoft.com/office/drawing/2014/main" xmlns=""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71526" y="3416742"/>
            <a:ext cx="2971258" cy="24963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313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67958"/>
            <a:ext cx="4572000" cy="5586145"/>
          </a:xfrm>
          <a:prstGeom prst="rect">
            <a:avLst/>
          </a:prstGeom>
        </p:spPr>
        <p:txBody>
          <a:bodyPr>
            <a:spAutoFit/>
          </a:bodyPr>
          <a:lstStyle/>
          <a:p>
            <a:pPr marL="342900" indent="-342900">
              <a:spcAft>
                <a:spcPts val="0"/>
              </a:spcAft>
              <a:buFont typeface="Wingdings" pitchFamily="2" charset="2"/>
              <a:buChar char="Ø"/>
            </a:pPr>
            <a:r>
              <a:rPr lang="sq-AL" sz="2200" b="1" dirty="0"/>
              <a:t>Joformale:</a:t>
            </a:r>
          </a:p>
          <a:p>
            <a:pPr marL="342900" indent="-342900">
              <a:spcAft>
                <a:spcPts val="0"/>
              </a:spcAft>
              <a:buFont typeface="Wingdings" pitchFamily="2" charset="2"/>
              <a:buChar char="Ø"/>
            </a:pPr>
            <a:endParaRPr lang="en-GB" sz="1400" b="1" dirty="0"/>
          </a:p>
          <a:p>
            <a:pPr marL="342900" indent="-342900" algn="just">
              <a:buFont typeface="Arial" panose="020B0604020202020204" pitchFamily="34" charset="0"/>
              <a:buChar char="•"/>
            </a:pPr>
            <a:r>
              <a:rPr lang="sq-AL" sz="2100" b="1" dirty="0">
                <a:cs typeface="Arial" panose="020B0604020202020204" pitchFamily="34" charset="0"/>
              </a:rPr>
              <a:t>Ndihma administrative nganjëherë quhet 'ndihmë jo formale'</a:t>
            </a:r>
          </a:p>
          <a:p>
            <a:pPr marL="342900" indent="-342900" algn="just">
              <a:buFont typeface="Arial" panose="020B0604020202020204" pitchFamily="34" charset="0"/>
              <a:buChar char="•"/>
            </a:pPr>
            <a:r>
              <a:rPr lang="sq-AL" sz="2100" b="1" dirty="0">
                <a:cs typeface="Arial" panose="020B0604020202020204" pitchFamily="34" charset="0"/>
              </a:rPr>
              <a:t>nuk përfshin lëshimin e letrës zyrtare</a:t>
            </a:r>
            <a:r>
              <a:rPr lang="sq-AL" sz="2100" dirty="0">
                <a:cs typeface="Arial" panose="020B0604020202020204" pitchFamily="34" charset="0"/>
              </a:rPr>
              <a:t> të kërkesës që përbën bazën e një kërkese për ndihmë juridike të ndërsjellë</a:t>
            </a:r>
          </a:p>
          <a:p>
            <a:pPr marL="342900" indent="-342900" algn="just">
              <a:buFont typeface="Arial" panose="020B0604020202020204" pitchFamily="34" charset="0"/>
              <a:buChar char="•"/>
            </a:pPr>
            <a:r>
              <a:rPr lang="sq-AL" sz="2100" dirty="0">
                <a:cs typeface="Arial" panose="020B0604020202020204" pitchFamily="34" charset="0"/>
              </a:rPr>
              <a:t>gjithashtu për t'u përdorur kur bëhen kërkesa për mbledhjen e provave në një shtet </a:t>
            </a:r>
            <a:r>
              <a:rPr lang="sq-AL" sz="2100" b="1" dirty="0">
                <a:cs typeface="Arial" panose="020B0604020202020204" pitchFamily="34" charset="0"/>
              </a:rPr>
              <a:t>ku nuk kërkohet kompetencë detyruese</a:t>
            </a:r>
          </a:p>
          <a:p>
            <a:pPr marL="342900" indent="-342900" algn="just">
              <a:buFont typeface="Arial" panose="020B0604020202020204" pitchFamily="34" charset="0"/>
              <a:buChar char="•"/>
            </a:pPr>
            <a:r>
              <a:rPr lang="sq-AL" sz="2100" b="1" dirty="0">
                <a:cs typeface="Arial" panose="020B0604020202020204" pitchFamily="34" charset="0"/>
              </a:rPr>
              <a:t>ndihmon autoritetet në të dy shtetet për të ndërtuar rrjete dhe kontakte</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9" y="1112961"/>
            <a:ext cx="4072084" cy="2354491"/>
          </a:xfrm>
          <a:prstGeom prst="rect">
            <a:avLst/>
          </a:prstGeom>
        </p:spPr>
        <p:txBody>
          <a:bodyPr wrap="square">
            <a:spAutoFit/>
          </a:bodyPr>
          <a:lstStyle/>
          <a:p>
            <a:pPr marL="342900" indent="-342900" algn="just">
              <a:buFont typeface="Arial" panose="020B0604020202020204" pitchFamily="34" charset="0"/>
              <a:buChar char="•"/>
            </a:pPr>
            <a:r>
              <a:rPr lang="sq-AL" sz="2100" dirty="0">
                <a:cs typeface="Arial" panose="020B0604020202020204" pitchFamily="34" charset="0"/>
              </a:rPr>
              <a:t>qasja joformale duhet të jetë hapi i parë në </a:t>
            </a:r>
            <a:r>
              <a:rPr lang="sq-AL" sz="2100" b="1" dirty="0">
                <a:cs typeface="Arial" panose="020B0604020202020204" pitchFamily="34" charset="0"/>
              </a:rPr>
              <a:t>çdo kërkesë dëshmuese të </a:t>
            </a:r>
            <a:r>
              <a:rPr lang="sq-AL" sz="2100" b="1" dirty="0" err="1">
                <a:cs typeface="Arial" panose="020B0604020202020204" pitchFamily="34" charset="0"/>
              </a:rPr>
              <a:t>kompleksitetit</a:t>
            </a:r>
            <a:r>
              <a:rPr lang="sq-AL" sz="2100" b="1" dirty="0">
                <a:cs typeface="Arial" panose="020B0604020202020204" pitchFamily="34" charset="0"/>
              </a:rPr>
              <a:t> në çdo rast, edhe kur është gjithmonë qëllimi për të lëshuar një kërkesë zyrtare</a:t>
            </a:r>
          </a:p>
        </p:txBody>
      </p:sp>
      <p:pic>
        <p:nvPicPr>
          <p:cNvPr id="6" name="Picture 2" descr="What Is an Informal Interview and How to Approach It">
            <a:hlinkClick r:id="rId4"/>
            <a:extLst>
              <a:ext uri="{FF2B5EF4-FFF2-40B4-BE49-F238E27FC236}">
                <a16:creationId xmlns:a16="http://schemas.microsoft.com/office/drawing/2014/main" xmlns="" id="{6BAEAF62-FBC5-4359-865E-3444AFEDBF51}"/>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019988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5586145"/>
          </a:xfrm>
          <a:prstGeom prst="rect">
            <a:avLst/>
          </a:prstGeom>
        </p:spPr>
        <p:txBody>
          <a:bodyPr>
            <a:spAutoFit/>
          </a:bodyPr>
          <a:lstStyle/>
          <a:p>
            <a:pPr marL="342900" indent="-342900">
              <a:spcAft>
                <a:spcPts val="0"/>
              </a:spcAft>
              <a:buFont typeface="Wingdings" pitchFamily="2" charset="2"/>
              <a:buChar char="Ø"/>
            </a:pPr>
            <a:r>
              <a:rPr lang="sq-AL" sz="2200" b="1" dirty="0"/>
              <a:t>Shembuj të NJN-së zyrtare:</a:t>
            </a:r>
          </a:p>
          <a:p>
            <a:pPr marL="342900" indent="-342900">
              <a:spcAft>
                <a:spcPts val="0"/>
              </a:spcAft>
              <a:buFont typeface="Wingdings" pitchFamily="2" charset="2"/>
              <a:buChar char="Ø"/>
            </a:pPr>
            <a:endParaRPr lang="en-GB" sz="1200" b="1" dirty="0"/>
          </a:p>
          <a:p>
            <a:pPr marL="342900" indent="-342900" algn="just">
              <a:buFont typeface="Arial" panose="020B0604020202020204" pitchFamily="34" charset="0"/>
              <a:buChar char="•"/>
            </a:pPr>
            <a:r>
              <a:rPr lang="sq-AL" sz="2100" b="1" dirty="0">
                <a:cs typeface="Arial" panose="020B0604020202020204" pitchFamily="34" charset="0"/>
              </a:rPr>
              <a:t>Marrja e deklaratës </a:t>
            </a:r>
            <a:r>
              <a:rPr lang="sq-AL" sz="2100" dirty="0">
                <a:cs typeface="Arial" panose="020B0604020202020204" pitchFamily="34" charset="0"/>
              </a:rPr>
              <a:t>nga një dëshmitar jo vullnetar</a:t>
            </a:r>
          </a:p>
          <a:p>
            <a:pPr marL="342900" indent="-342900" algn="just">
              <a:buFont typeface="Arial" panose="020B0604020202020204" pitchFamily="34" charset="0"/>
              <a:buChar char="•"/>
            </a:pPr>
            <a:r>
              <a:rPr lang="sq-AL" sz="2100" b="1" dirty="0">
                <a:cs typeface="Arial" panose="020B0604020202020204" pitchFamily="34" charset="0"/>
              </a:rPr>
              <a:t>Kërkesa për </a:t>
            </a:r>
            <a:r>
              <a:rPr lang="sq-AL" sz="2100" b="1" dirty="0" err="1">
                <a:cs typeface="Arial" panose="020B0604020202020204" pitchFamily="34" charset="0"/>
              </a:rPr>
              <a:t>intervistim</a:t>
            </a:r>
            <a:r>
              <a:rPr lang="sq-AL" sz="2100" b="1" dirty="0">
                <a:cs typeface="Arial" panose="020B0604020202020204" pitchFamily="34" charset="0"/>
              </a:rPr>
              <a:t> </a:t>
            </a:r>
            <a:r>
              <a:rPr lang="sq-AL" sz="2100" dirty="0">
                <a:cs typeface="Arial" panose="020B0604020202020204" pitchFamily="34" charset="0"/>
              </a:rPr>
              <a:t>të një personi si i dyshuar,</a:t>
            </a:r>
          </a:p>
          <a:p>
            <a:pPr marL="342900" indent="-342900" algn="just">
              <a:buFont typeface="Arial" panose="020B0604020202020204" pitchFamily="34" charset="0"/>
              <a:buChar char="•"/>
            </a:pPr>
            <a:r>
              <a:rPr lang="sq-AL" sz="2100" b="1" dirty="0">
                <a:cs typeface="Arial" panose="020B0604020202020204" pitchFamily="34" charset="0"/>
              </a:rPr>
              <a:t>Marrja e informacioneve të llogarisë </a:t>
            </a:r>
            <a:r>
              <a:rPr lang="sq-AL" sz="2100" dirty="0">
                <a:cs typeface="Arial" panose="020B0604020202020204" pitchFamily="34" charset="0"/>
              </a:rPr>
              <a:t>dhe dëshmisë dokumentare nga bankat dhe institucionet financiare,</a:t>
            </a:r>
          </a:p>
          <a:p>
            <a:pPr marL="342900" indent="-342900" algn="just">
              <a:buFont typeface="Arial" panose="020B0604020202020204" pitchFamily="34" charset="0"/>
              <a:buChar char="•"/>
            </a:pPr>
            <a:r>
              <a:rPr lang="sq-AL" sz="2100" b="1" dirty="0">
                <a:cs typeface="Arial" panose="020B0604020202020204" pitchFamily="34" charset="0"/>
              </a:rPr>
              <a:t>Kërkesat për kontroll dhe sekuestrim</a:t>
            </a:r>
          </a:p>
          <a:p>
            <a:pPr marL="342900" indent="-342900" algn="just">
              <a:buFont typeface="Arial" panose="020B0604020202020204" pitchFamily="34" charset="0"/>
              <a:buChar char="•"/>
            </a:pPr>
            <a:r>
              <a:rPr lang="sq-AL" sz="2100" b="1" dirty="0">
                <a:cs typeface="Arial" panose="020B0604020202020204" pitchFamily="34" charset="0"/>
              </a:rPr>
              <a:t>Shënime nga interneti </a:t>
            </a:r>
            <a:r>
              <a:rPr lang="sq-AL" sz="2100" dirty="0">
                <a:cs typeface="Arial" panose="020B0604020202020204" pitchFamily="34" charset="0"/>
              </a:rPr>
              <a:t>dhe përmbajtje nga </a:t>
            </a:r>
            <a:r>
              <a:rPr lang="sq-AL" sz="2100" dirty="0" err="1">
                <a:cs typeface="Arial" panose="020B0604020202020204" pitchFamily="34" charset="0"/>
              </a:rPr>
              <a:t>emailat</a:t>
            </a:r>
            <a:endParaRPr lang="sq-AL" sz="2100"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Transferimi i personave me pëlqim në paraburgim</a:t>
            </a:r>
            <a:r>
              <a:rPr lang="sq-AL" sz="2100" dirty="0">
                <a:cs typeface="Arial" panose="020B0604020202020204" pitchFamily="34" charset="0"/>
              </a:rPr>
              <a:t> në mënyrë që të jepet dëshmia</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8" y="1120658"/>
            <a:ext cx="4166677" cy="1837426"/>
          </a:xfrm>
          <a:prstGeom prst="rect">
            <a:avLst/>
          </a:prstGeom>
        </p:spPr>
        <p:txBody>
          <a:bodyPr wrap="square">
            <a:spAutoFit/>
          </a:bodyPr>
          <a:lstStyle/>
          <a:p>
            <a:pPr marL="342900" indent="-342900" algn="just">
              <a:lnSpc>
                <a:spcPct val="90000"/>
              </a:lnSpc>
              <a:buFont typeface="Arial" panose="020B0604020202020204" pitchFamily="34" charset="0"/>
              <a:buChar char="•"/>
            </a:pPr>
            <a:r>
              <a:rPr lang="sq-AL" sz="2100" b="1" dirty="0">
                <a:cs typeface="Arial" panose="020B0604020202020204" pitchFamily="34" charset="0"/>
              </a:rPr>
              <a:t>Shënim: Një kërkesë e ndihmës juridike të ndërsjellë  nuk mund të bëhet për arrestimin e një të arratisuri. Një kërkesë e tillë është rreptësisht në domenin e ekstradimit</a:t>
            </a:r>
          </a:p>
        </p:txBody>
      </p:sp>
      <p:pic>
        <p:nvPicPr>
          <p:cNvPr id="2050" name="Picture 2" descr="Formal Service Letter Request Sample - Formal letter samples and templates">
            <a:hlinkClick r:id="rId4"/>
            <a:extLst>
              <a:ext uri="{FF2B5EF4-FFF2-40B4-BE49-F238E27FC236}">
                <a16:creationId xmlns:a16="http://schemas.microsoft.com/office/drawing/2014/main" xmlns="" id="{2B7C42ED-5922-40FC-9831-5DF28D5B6580}"/>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71526" y="3474038"/>
            <a:ext cx="2971258" cy="24963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35056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55903" y="867297"/>
            <a:ext cx="4572000" cy="6017032"/>
          </a:xfrm>
          <a:prstGeom prst="rect">
            <a:avLst/>
          </a:prstGeom>
        </p:spPr>
        <p:txBody>
          <a:bodyPr>
            <a:spAutoFit/>
          </a:bodyPr>
          <a:lstStyle/>
          <a:p>
            <a:pPr marL="342900" indent="-342900">
              <a:spcAft>
                <a:spcPts val="0"/>
              </a:spcAft>
              <a:buFont typeface="Wingdings" pitchFamily="2" charset="2"/>
              <a:buChar char="Ø"/>
            </a:pPr>
            <a:r>
              <a:rPr lang="sq-AL" sz="2200" b="1" dirty="0">
                <a:cs typeface="Arial" panose="020B0604020202020204" pitchFamily="34" charset="0"/>
              </a:rPr>
              <a:t>Shembuj të asistencës joformale:</a:t>
            </a:r>
          </a:p>
          <a:p>
            <a:pPr marL="342900" indent="-342900">
              <a:spcAft>
                <a:spcPts val="0"/>
              </a:spcAft>
              <a:buFont typeface="Wingdings" pitchFamily="2" charset="2"/>
              <a:buChar char="Ø"/>
            </a:pPr>
            <a:endParaRPr lang="en-GB" sz="1100" b="1"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marrja e të dhënave publike</a:t>
            </a:r>
            <a:r>
              <a:rPr lang="sq-AL" sz="2100" dirty="0">
                <a:cs typeface="Arial" panose="020B0604020202020204" pitchFamily="34" charset="0"/>
              </a:rPr>
              <a:t>, të tilla si dokumentet e regjistrit të tokës dhe letrat në lidhje me regjistrimin e ndërmarrjeve - mund të jenë edhe në dispozicion si material në burim të hapur</a:t>
            </a:r>
          </a:p>
          <a:p>
            <a:pPr marL="342900" indent="-342900" algn="just">
              <a:buFont typeface="Arial" panose="020B0604020202020204" pitchFamily="34" charset="0"/>
              <a:buChar char="•"/>
            </a:pPr>
            <a:endParaRPr lang="en-GB" sz="1100"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dëshmitarët e mundshëm</a:t>
            </a:r>
            <a:r>
              <a:rPr lang="sq-AL" sz="2100" dirty="0">
                <a:cs typeface="Arial" panose="020B0604020202020204" pitchFamily="34" charset="0"/>
              </a:rPr>
              <a:t> mund të kontaktohen për të parë nëse ata janë të gatshëm të ndihmojnë autoritetet e vendit kërkues vullnetarisht</a:t>
            </a:r>
          </a:p>
          <a:p>
            <a:pPr marL="342900" indent="-342900" algn="just">
              <a:buFont typeface="Arial" panose="020B0604020202020204" pitchFamily="34" charset="0"/>
              <a:buChar char="•"/>
            </a:pPr>
            <a:endParaRPr lang="en-GB" sz="1100" dirty="0">
              <a:cs typeface="Arial" panose="020B0604020202020204" pitchFamily="34" charset="0"/>
            </a:endParaRPr>
          </a:p>
          <a:p>
            <a:pPr marL="342900" indent="-342900" algn="just">
              <a:buFont typeface="Arial" panose="020B0604020202020204" pitchFamily="34" charset="0"/>
              <a:buChar char="•"/>
            </a:pPr>
            <a:r>
              <a:rPr lang="sq-AL" sz="2100" b="1" dirty="0">
                <a:cs typeface="Arial" panose="020B0604020202020204" pitchFamily="34" charset="0"/>
              </a:rPr>
              <a:t>deklarata e dëshmitarit</a:t>
            </a:r>
            <a:r>
              <a:rPr lang="sq-AL" sz="2100" dirty="0">
                <a:cs typeface="Arial" panose="020B0604020202020204" pitchFamily="34" charset="0"/>
              </a:rPr>
              <a:t> mund të merret nga një dëshmitar vullnetar përmes një kërkese administrative</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8" y="1112961"/>
            <a:ext cx="4199699" cy="2354491"/>
          </a:xfrm>
          <a:prstGeom prst="rect">
            <a:avLst/>
          </a:prstGeom>
        </p:spPr>
        <p:txBody>
          <a:bodyPr wrap="square">
            <a:spAutoFit/>
          </a:bodyPr>
          <a:lstStyle/>
          <a:p>
            <a:pPr marL="342900" indent="-342900" algn="just">
              <a:buFont typeface="Arial" panose="020B0604020202020204" pitchFamily="34" charset="0"/>
              <a:buChar char="•"/>
            </a:pPr>
            <a:r>
              <a:rPr lang="sq-AL" sz="2100" b="1">
                <a:cs typeface="Arial" panose="020B0604020202020204" pitchFamily="34" charset="0"/>
              </a:rPr>
              <a:t>marrja e listave të dënimeve të mëparshme </a:t>
            </a:r>
          </a:p>
          <a:p>
            <a:pPr marL="342900" indent="-342900" algn="just">
              <a:buFont typeface="Arial" panose="020B0604020202020204" pitchFamily="34" charset="0"/>
              <a:buChar char="•"/>
            </a:pPr>
            <a:endParaRPr lang="en-GB" sz="2100" b="1" dirty="0">
              <a:effectLst/>
              <a:cs typeface="Arial" panose="020B0604020202020204" pitchFamily="34" charset="0"/>
            </a:endParaRPr>
          </a:p>
          <a:p>
            <a:pPr marL="342900" indent="-342900" algn="just">
              <a:buFont typeface="Arial" panose="020B0604020202020204" pitchFamily="34" charset="0"/>
              <a:buChar char="•"/>
            </a:pPr>
            <a:r>
              <a:rPr lang="sq-AL" sz="2100" b="1">
                <a:cs typeface="Arial" panose="020B0604020202020204" pitchFamily="34" charset="0"/>
              </a:rPr>
              <a:t>të dhënat bazike të abonuesit</a:t>
            </a:r>
            <a:r>
              <a:rPr lang="sq-AL" sz="2100">
                <a:cs typeface="Arial" panose="020B0604020202020204" pitchFamily="34" charset="0"/>
              </a:rPr>
              <a:t> nga komunikuesit dhe ofruesit e shërbimeve që nuk kërkojnë urdhër gjykate</a:t>
            </a:r>
          </a:p>
        </p:txBody>
      </p:sp>
      <p:pic>
        <p:nvPicPr>
          <p:cNvPr id="6" name="Picture 2" descr="What Is an Informal Interview and How to Approach It">
            <a:hlinkClick r:id="rId4"/>
            <a:extLst>
              <a:ext uri="{FF2B5EF4-FFF2-40B4-BE49-F238E27FC236}">
                <a16:creationId xmlns:a16="http://schemas.microsoft.com/office/drawing/2014/main" xmlns="" id="{0804C3DD-DE7A-49B5-BEA2-B2FCC298BCA6}"/>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446167" y="3850145"/>
            <a:ext cx="3331281" cy="22045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91684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dirty="0"/>
              <a:t>Ndihma juridike e ndërsjellë zyrtare dhe joformale </a:t>
            </a:r>
            <a:r>
              <a:rPr lang="sq-AL" sz="3200" b="1" dirty="0" smtClean="0"/>
              <a:t>në </a:t>
            </a:r>
            <a:r>
              <a:rPr lang="sq-AL" sz="3200" b="1" dirty="0" smtClean="0">
                <a:solidFill>
                  <a:schemeClr val="bg1"/>
                </a:solidFill>
              </a:rPr>
              <a:t>çështjet </a:t>
            </a:r>
            <a:r>
              <a:rPr lang="sq-AL" sz="3200" b="1" dirty="0">
                <a:solidFill>
                  <a:schemeClr val="bg1"/>
                </a:solidFill>
              </a:rPr>
              <a:t>penale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55903" y="816406"/>
            <a:ext cx="4572000" cy="5970865"/>
          </a:xfrm>
          <a:prstGeom prst="rect">
            <a:avLst/>
          </a:prstGeom>
        </p:spPr>
        <p:txBody>
          <a:bodyPr>
            <a:spAutoFit/>
          </a:bodyPr>
          <a:lstStyle/>
          <a:p>
            <a:pPr marL="342900" indent="-342900">
              <a:spcAft>
                <a:spcPts val="0"/>
              </a:spcAft>
              <a:buFont typeface="Wingdings" pitchFamily="2" charset="2"/>
              <a:buChar char="Ø"/>
            </a:pPr>
            <a:r>
              <a:rPr lang="sq-AL" sz="2100" b="1" dirty="0">
                <a:cs typeface="Arial" panose="020B0604020202020204" pitchFamily="34" charset="0"/>
              </a:rPr>
              <a:t>Joformale </a:t>
            </a:r>
            <a:r>
              <a:rPr lang="sq-AL" sz="2100" b="1" dirty="0">
                <a:solidFill>
                  <a:srgbClr val="FF0000"/>
                </a:solidFill>
                <a:cs typeface="Arial" panose="020B0604020202020204" pitchFamily="34" charset="0"/>
              </a:rPr>
              <a:t>NUK DO TË THOTË </a:t>
            </a:r>
            <a:r>
              <a:rPr lang="sq-AL" sz="2100" b="1" dirty="0">
                <a:cs typeface="Arial" panose="020B0604020202020204" pitchFamily="34" charset="0"/>
              </a:rPr>
              <a:t>e papranueshme:</a:t>
            </a:r>
          </a:p>
          <a:p>
            <a:pPr marL="342900" indent="-342900">
              <a:spcAft>
                <a:spcPts val="0"/>
              </a:spcAft>
              <a:buFont typeface="Wingdings" pitchFamily="2" charset="2"/>
              <a:buChar char="Ø"/>
            </a:pPr>
            <a:endParaRPr lang="en-GB" sz="1400" b="1" dirty="0">
              <a:cs typeface="Arial" panose="020B0604020202020204" pitchFamily="34" charset="0"/>
            </a:endParaRPr>
          </a:p>
          <a:p>
            <a:pPr marL="342900" indent="-342900" algn="just">
              <a:buFont typeface="Arial" panose="020B0604020202020204" pitchFamily="34" charset="0"/>
              <a:buChar char="•"/>
            </a:pPr>
            <a:r>
              <a:rPr lang="sq-AL" sz="2100" i="0" u="none" strike="noStrike" baseline="0" dirty="0">
                <a:cs typeface="Arial" panose="020B0604020202020204" pitchFamily="34" charset="0"/>
              </a:rPr>
              <a:t>megjithëse mënyra për të bërë kërkesën është administrative ose joformale, </a:t>
            </a:r>
            <a:r>
              <a:rPr lang="sq-AL" sz="2100" b="1" i="0" u="none" strike="noStrike" baseline="0" dirty="0">
                <a:cs typeface="Arial" panose="020B0604020202020204" pitchFamily="34" charset="0"/>
              </a:rPr>
              <a:t>materiali që mund të kërkohet është provues dhe në formë të pranueshme</a:t>
            </a:r>
          </a:p>
          <a:p>
            <a:pPr marL="342900" indent="-342900" algn="just">
              <a:buFont typeface="Arial" panose="020B0604020202020204" pitchFamily="34" charset="0"/>
              <a:buChar char="•"/>
            </a:pPr>
            <a:endParaRPr lang="en-GB" sz="1400" b="1" i="0" u="none" strike="noStrike" baseline="0" dirty="0">
              <a:cs typeface="Arial" panose="020B0604020202020204" pitchFamily="34" charset="0"/>
            </a:endParaRPr>
          </a:p>
          <a:p>
            <a:pPr marL="342900" indent="-342900" algn="just">
              <a:buFont typeface="Arial" panose="020B0604020202020204" pitchFamily="34" charset="0"/>
              <a:buChar char="•"/>
            </a:pPr>
            <a:r>
              <a:rPr lang="sq-AL" sz="2100" i="0" u="none" strike="noStrike" baseline="0" dirty="0">
                <a:cs typeface="Arial" panose="020B0604020202020204" pitchFamily="34" charset="0"/>
              </a:rPr>
              <a:t>fjala ‘joformale’ nuk po përdoret në lidhje me vetë produktin, </a:t>
            </a:r>
            <a:r>
              <a:rPr lang="sq-AL" sz="2100" b="1" i="0" u="none" strike="noStrike" baseline="0" dirty="0">
                <a:cs typeface="Arial" panose="020B0604020202020204" pitchFamily="34" charset="0"/>
              </a:rPr>
              <a:t>por për mënyrën në të cilën bëhet kërkesa dhe rrugën me të cilën komunikohet</a:t>
            </a:r>
          </a:p>
          <a:p>
            <a:pPr marL="342900" indent="-342900" algn="just">
              <a:buFont typeface="Arial" panose="020B0604020202020204" pitchFamily="34" charset="0"/>
              <a:buChar char="•"/>
            </a:pPr>
            <a:endParaRPr lang="en-GB" sz="1200" b="1" i="0" u="none" strike="noStrike" baseline="0" dirty="0">
              <a:cs typeface="Arial" panose="020B0604020202020204" pitchFamily="34" charset="0"/>
            </a:endParaRPr>
          </a:p>
          <a:p>
            <a:pPr marL="342900" indent="-342900" algn="just">
              <a:buFont typeface="Arial" panose="020B0604020202020204" pitchFamily="34" charset="0"/>
              <a:buChar char="•"/>
            </a:pPr>
            <a:r>
              <a:rPr lang="sq-AL" sz="2100" i="0" u="none" strike="noStrike" baseline="0" dirty="0">
                <a:cs typeface="Arial" panose="020B0604020202020204" pitchFamily="34" charset="0"/>
              </a:rPr>
              <a:t>arsyetimi është që </a:t>
            </a:r>
            <a:r>
              <a:rPr lang="sq-AL" sz="2100" b="1" i="0" u="none" strike="noStrike" baseline="0" dirty="0">
                <a:cs typeface="Arial" panose="020B0604020202020204" pitchFamily="34" charset="0"/>
              </a:rPr>
              <a:t>të shmangen vonesat</a:t>
            </a:r>
            <a:r>
              <a:rPr lang="sq-AL" sz="2100" i="0" u="none" strike="noStrike" baseline="0" dirty="0">
                <a:cs typeface="Arial" panose="020B0604020202020204" pitchFamily="34" charset="0"/>
              </a:rPr>
              <a:t> shumë shpesh të qenësishme në procedurën zyrtare të NJN-së</a:t>
            </a:r>
          </a:p>
        </p:txBody>
      </p:sp>
      <p:sp>
        <p:nvSpPr>
          <p:cNvPr id="5" name="Rectangle 4">
            <a:extLst>
              <a:ext uri="{FF2B5EF4-FFF2-40B4-BE49-F238E27FC236}">
                <a16:creationId xmlns:a16="http://schemas.microsoft.com/office/drawing/2014/main" xmlns="" id="{046D6463-C26B-9644-9190-9FB17B6BA87A}"/>
              </a:ext>
            </a:extLst>
          </p:cNvPr>
          <p:cNvSpPr/>
          <p:nvPr/>
        </p:nvSpPr>
        <p:spPr>
          <a:xfrm>
            <a:off x="4855778" y="1766220"/>
            <a:ext cx="4166678" cy="1708160"/>
          </a:xfrm>
          <a:prstGeom prst="rect">
            <a:avLst/>
          </a:prstGeom>
        </p:spPr>
        <p:txBody>
          <a:bodyPr wrap="square">
            <a:spAutoFit/>
          </a:bodyPr>
          <a:lstStyle/>
          <a:p>
            <a:pPr marL="342900" indent="-342900" algn="just">
              <a:buFont typeface="Arial" panose="020B0604020202020204" pitchFamily="34" charset="0"/>
              <a:buChar char="•"/>
            </a:pPr>
            <a:r>
              <a:rPr lang="sq-AL" sz="2100" b="1" i="0" u="none" strike="noStrike" baseline="0" dirty="0">
                <a:cs typeface="Arial" panose="020B0604020202020204" pitchFamily="34" charset="0"/>
              </a:rPr>
              <a:t>rregulli i artë duhet të jetë</a:t>
            </a:r>
            <a:r>
              <a:rPr lang="sq-AL" sz="2100" b="1" i="0" u="none" strike="noStrike" baseline="0" dirty="0">
                <a:solidFill>
                  <a:srgbClr val="FF0000"/>
                </a:solidFill>
                <a:cs typeface="Arial" panose="020B0604020202020204" pitchFamily="34" charset="0"/>
              </a:rPr>
              <a:t>: sigurimi që çdo kërkesë administrative joformale të bëhet dhe ekzekutohet në mënyrë të ligjshme</a:t>
            </a:r>
          </a:p>
        </p:txBody>
      </p:sp>
      <p:pic>
        <p:nvPicPr>
          <p:cNvPr id="1028" name="Picture 4" descr="Rules">
            <a:hlinkClick r:id="rId4"/>
            <a:extLst>
              <a:ext uri="{FF2B5EF4-FFF2-40B4-BE49-F238E27FC236}">
                <a16:creationId xmlns:a16="http://schemas.microsoft.com/office/drawing/2014/main" xmlns="" id="{BD74BD2A-88FF-4EB9-A4E2-441EED154C42}"/>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620240" y="3827236"/>
            <a:ext cx="3024335" cy="20081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42632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18598</TotalTime>
  <Words>6466</Words>
  <Application>Microsoft Office PowerPoint</Application>
  <PresentationFormat>On-screen Show (4:3)</PresentationFormat>
  <Paragraphs>640</Paragraphs>
  <Slides>46</Slides>
  <Notes>40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363</cp:revision>
  <dcterms:created xsi:type="dcterms:W3CDTF">2012-01-25T15:22:10Z</dcterms:created>
  <dcterms:modified xsi:type="dcterms:W3CDTF">2021-04-26T23:11:42Z</dcterms:modified>
</cp:coreProperties>
</file>